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handoutMasterIdLst>
    <p:handoutMasterId r:id="rId18"/>
  </p:handoutMasterIdLst>
  <p:sldIdLst>
    <p:sldId id="256" r:id="rId2"/>
    <p:sldId id="260" r:id="rId3"/>
    <p:sldId id="261" r:id="rId4"/>
    <p:sldId id="262" r:id="rId5"/>
    <p:sldId id="274" r:id="rId6"/>
    <p:sldId id="263" r:id="rId7"/>
    <p:sldId id="273" r:id="rId8"/>
    <p:sldId id="271" r:id="rId9"/>
    <p:sldId id="264" r:id="rId10"/>
    <p:sldId id="265" r:id="rId11"/>
    <p:sldId id="266" r:id="rId12"/>
    <p:sldId id="267" r:id="rId13"/>
    <p:sldId id="268" r:id="rId14"/>
    <p:sldId id="269" r:id="rId15"/>
    <p:sldId id="270" r:id="rId16"/>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655" autoAdjust="0"/>
    <p:restoredTop sz="94049" autoAdjust="0"/>
  </p:normalViewPr>
  <p:slideViewPr>
    <p:cSldViewPr>
      <p:cViewPr>
        <p:scale>
          <a:sx n="75" d="100"/>
          <a:sy n="75" d="100"/>
        </p:scale>
        <p:origin x="-1176" y="-7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notesViewPr>
    <p:cSldViewPr>
      <p:cViewPr varScale="1">
        <p:scale>
          <a:sx n="69" d="100"/>
          <a:sy n="69" d="100"/>
        </p:scale>
        <p:origin x="3234"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1BBA784-B427-4023-A020-92E60BBCA943}" type="doc">
      <dgm:prSet loTypeId="urn:microsoft.com/office/officeart/2005/8/layout/cycle2" loCatId="cycle" qsTypeId="urn:microsoft.com/office/officeart/2005/8/quickstyle/simple1" qsCatId="simple" csTypeId="urn:microsoft.com/office/officeart/2005/8/colors/colorful1" csCatId="colorful" phldr="1"/>
      <dgm:spPr/>
      <dgm:t>
        <a:bodyPr/>
        <a:lstStyle/>
        <a:p>
          <a:endParaRPr lang="en-US"/>
        </a:p>
      </dgm:t>
    </dgm:pt>
    <dgm:pt modelId="{A1CC6DDE-7EDB-480A-9BE5-781A9428A316}">
      <dgm:prSet phldrT="[Text]"/>
      <dgm:spPr/>
      <dgm:t>
        <a:bodyPr/>
        <a:lstStyle/>
        <a:p>
          <a:r>
            <a:rPr lang="en-US" dirty="0" smtClean="0"/>
            <a:t>Collect</a:t>
          </a:r>
          <a:endParaRPr lang="en-US" dirty="0"/>
        </a:p>
      </dgm:t>
    </dgm:pt>
    <dgm:pt modelId="{2846A0F9-1058-4475-9655-8B9EAC656C39}" type="parTrans" cxnId="{283FAD5F-3B89-4452-865C-1B61A6F541D1}">
      <dgm:prSet/>
      <dgm:spPr/>
      <dgm:t>
        <a:bodyPr/>
        <a:lstStyle/>
        <a:p>
          <a:endParaRPr lang="en-US"/>
        </a:p>
      </dgm:t>
    </dgm:pt>
    <dgm:pt modelId="{67053071-E00D-4BA3-AE81-EB75C758CFC1}" type="sibTrans" cxnId="{283FAD5F-3B89-4452-865C-1B61A6F541D1}">
      <dgm:prSet/>
      <dgm:spPr/>
      <dgm:t>
        <a:bodyPr/>
        <a:lstStyle/>
        <a:p>
          <a:endParaRPr lang="en-US" dirty="0"/>
        </a:p>
      </dgm:t>
    </dgm:pt>
    <dgm:pt modelId="{DB15410F-6A0A-4BB3-B819-7AD448ED7554}">
      <dgm:prSet phldrT="[Text]"/>
      <dgm:spPr/>
      <dgm:t>
        <a:bodyPr/>
        <a:lstStyle/>
        <a:p>
          <a:r>
            <a:rPr lang="en-US" dirty="0" smtClean="0"/>
            <a:t>Analyze</a:t>
          </a:r>
          <a:endParaRPr lang="en-US" dirty="0"/>
        </a:p>
      </dgm:t>
    </dgm:pt>
    <dgm:pt modelId="{04511D4A-25B0-4908-A8AF-1A9CD20171D0}" type="parTrans" cxnId="{3DCC033C-D8C4-49B8-B9E6-C18A13CF0197}">
      <dgm:prSet/>
      <dgm:spPr/>
      <dgm:t>
        <a:bodyPr/>
        <a:lstStyle/>
        <a:p>
          <a:endParaRPr lang="en-US"/>
        </a:p>
      </dgm:t>
    </dgm:pt>
    <dgm:pt modelId="{98C6C1C7-A836-4CE5-A2AF-2D4F90EAD0A4}" type="sibTrans" cxnId="{3DCC033C-D8C4-49B8-B9E6-C18A13CF0197}">
      <dgm:prSet/>
      <dgm:spPr/>
      <dgm:t>
        <a:bodyPr/>
        <a:lstStyle/>
        <a:p>
          <a:endParaRPr lang="en-US" dirty="0"/>
        </a:p>
      </dgm:t>
    </dgm:pt>
    <dgm:pt modelId="{B207E999-C11C-4377-9760-06AC5930CC47}">
      <dgm:prSet phldrT="[Text]"/>
      <dgm:spPr/>
      <dgm:t>
        <a:bodyPr/>
        <a:lstStyle/>
        <a:p>
          <a:r>
            <a:rPr lang="en-US" dirty="0" smtClean="0">
              <a:solidFill>
                <a:schemeClr val="accent5"/>
              </a:solidFill>
            </a:rPr>
            <a:t>    </a:t>
          </a:r>
          <a:r>
            <a:rPr lang="en-US" dirty="0" err="1" smtClean="0">
              <a:solidFill>
                <a:schemeClr val="accent5"/>
              </a:solidFill>
            </a:rPr>
            <a:t>Learn</a:t>
          </a:r>
          <a:r>
            <a:rPr lang="en-US" dirty="0" err="1" smtClean="0"/>
            <a:t>eact</a:t>
          </a:r>
          <a:endParaRPr lang="en-US" dirty="0"/>
        </a:p>
      </dgm:t>
    </dgm:pt>
    <dgm:pt modelId="{3A59D0DD-C777-48A5-8BA9-06AD6A0A57D8}" type="parTrans" cxnId="{EF89979A-113A-4E9A-ACAB-1B5B429DA493}">
      <dgm:prSet/>
      <dgm:spPr/>
      <dgm:t>
        <a:bodyPr/>
        <a:lstStyle/>
        <a:p>
          <a:endParaRPr lang="en-US"/>
        </a:p>
      </dgm:t>
    </dgm:pt>
    <dgm:pt modelId="{AAEB98DF-8291-44E7-801B-7DA6BF95D47B}" type="sibTrans" cxnId="{EF89979A-113A-4E9A-ACAB-1B5B429DA493}">
      <dgm:prSet/>
      <dgm:spPr/>
      <dgm:t>
        <a:bodyPr/>
        <a:lstStyle/>
        <a:p>
          <a:endParaRPr lang="en-US" dirty="0"/>
        </a:p>
      </dgm:t>
    </dgm:pt>
    <dgm:pt modelId="{5FBFDED7-EA82-4FA0-868C-4CACD09FBB36}" type="pres">
      <dgm:prSet presAssocID="{F1BBA784-B427-4023-A020-92E60BBCA943}" presName="cycle" presStyleCnt="0">
        <dgm:presLayoutVars>
          <dgm:dir/>
          <dgm:resizeHandles val="exact"/>
        </dgm:presLayoutVars>
      </dgm:prSet>
      <dgm:spPr/>
      <dgm:t>
        <a:bodyPr/>
        <a:lstStyle/>
        <a:p>
          <a:endParaRPr lang="en-US"/>
        </a:p>
      </dgm:t>
    </dgm:pt>
    <dgm:pt modelId="{F364ADF8-054B-4D6D-967B-5B2C5A739438}" type="pres">
      <dgm:prSet presAssocID="{A1CC6DDE-7EDB-480A-9BE5-781A9428A316}" presName="node" presStyleLbl="node1" presStyleIdx="0" presStyleCnt="3">
        <dgm:presLayoutVars>
          <dgm:bulletEnabled val="1"/>
        </dgm:presLayoutVars>
      </dgm:prSet>
      <dgm:spPr/>
      <dgm:t>
        <a:bodyPr/>
        <a:lstStyle/>
        <a:p>
          <a:endParaRPr lang="en-US"/>
        </a:p>
      </dgm:t>
    </dgm:pt>
    <dgm:pt modelId="{7F27A8AB-EE53-4AF8-86E3-649826F822E4}" type="pres">
      <dgm:prSet presAssocID="{67053071-E00D-4BA3-AE81-EB75C758CFC1}" presName="sibTrans" presStyleLbl="sibTrans2D1" presStyleIdx="0" presStyleCnt="3"/>
      <dgm:spPr/>
      <dgm:t>
        <a:bodyPr/>
        <a:lstStyle/>
        <a:p>
          <a:endParaRPr lang="en-US"/>
        </a:p>
      </dgm:t>
    </dgm:pt>
    <dgm:pt modelId="{2630C84D-5EA7-4DD2-85CB-DAD049CD3830}" type="pres">
      <dgm:prSet presAssocID="{67053071-E00D-4BA3-AE81-EB75C758CFC1}" presName="connectorText" presStyleLbl="sibTrans2D1" presStyleIdx="0" presStyleCnt="3"/>
      <dgm:spPr/>
      <dgm:t>
        <a:bodyPr/>
        <a:lstStyle/>
        <a:p>
          <a:endParaRPr lang="en-US"/>
        </a:p>
      </dgm:t>
    </dgm:pt>
    <dgm:pt modelId="{1E04C569-820D-4F9E-8D7E-F0281D611F80}" type="pres">
      <dgm:prSet presAssocID="{DB15410F-6A0A-4BB3-B819-7AD448ED7554}" presName="node" presStyleLbl="node1" presStyleIdx="1" presStyleCnt="3">
        <dgm:presLayoutVars>
          <dgm:bulletEnabled val="1"/>
        </dgm:presLayoutVars>
      </dgm:prSet>
      <dgm:spPr/>
      <dgm:t>
        <a:bodyPr/>
        <a:lstStyle/>
        <a:p>
          <a:endParaRPr lang="en-US"/>
        </a:p>
      </dgm:t>
    </dgm:pt>
    <dgm:pt modelId="{48052FE2-2529-46A7-A04D-EF3253DC322C}" type="pres">
      <dgm:prSet presAssocID="{98C6C1C7-A836-4CE5-A2AF-2D4F90EAD0A4}" presName="sibTrans" presStyleLbl="sibTrans2D1" presStyleIdx="1" presStyleCnt="3"/>
      <dgm:spPr/>
      <dgm:t>
        <a:bodyPr/>
        <a:lstStyle/>
        <a:p>
          <a:endParaRPr lang="en-US"/>
        </a:p>
      </dgm:t>
    </dgm:pt>
    <dgm:pt modelId="{99FC5780-C887-4EC5-BB59-488A4D0257EE}" type="pres">
      <dgm:prSet presAssocID="{98C6C1C7-A836-4CE5-A2AF-2D4F90EAD0A4}" presName="connectorText" presStyleLbl="sibTrans2D1" presStyleIdx="1" presStyleCnt="3"/>
      <dgm:spPr/>
      <dgm:t>
        <a:bodyPr/>
        <a:lstStyle/>
        <a:p>
          <a:endParaRPr lang="en-US"/>
        </a:p>
      </dgm:t>
    </dgm:pt>
    <dgm:pt modelId="{D5F0E6D7-EB2D-4812-A2BF-B718094AFA37}" type="pres">
      <dgm:prSet presAssocID="{B207E999-C11C-4377-9760-06AC5930CC47}" presName="node" presStyleLbl="node1" presStyleIdx="2" presStyleCnt="3">
        <dgm:presLayoutVars>
          <dgm:bulletEnabled val="1"/>
        </dgm:presLayoutVars>
      </dgm:prSet>
      <dgm:spPr/>
      <dgm:t>
        <a:bodyPr/>
        <a:lstStyle/>
        <a:p>
          <a:endParaRPr lang="en-US"/>
        </a:p>
      </dgm:t>
    </dgm:pt>
    <dgm:pt modelId="{C006FE96-FA68-4DF6-AC7F-FF3C293C4E8C}" type="pres">
      <dgm:prSet presAssocID="{AAEB98DF-8291-44E7-801B-7DA6BF95D47B}" presName="sibTrans" presStyleLbl="sibTrans2D1" presStyleIdx="2" presStyleCnt="3"/>
      <dgm:spPr/>
      <dgm:t>
        <a:bodyPr/>
        <a:lstStyle/>
        <a:p>
          <a:endParaRPr lang="en-US"/>
        </a:p>
      </dgm:t>
    </dgm:pt>
    <dgm:pt modelId="{C9B80D54-4F00-4B72-B701-224F40CE266F}" type="pres">
      <dgm:prSet presAssocID="{AAEB98DF-8291-44E7-801B-7DA6BF95D47B}" presName="connectorText" presStyleLbl="sibTrans2D1" presStyleIdx="2" presStyleCnt="3"/>
      <dgm:spPr/>
      <dgm:t>
        <a:bodyPr/>
        <a:lstStyle/>
        <a:p>
          <a:endParaRPr lang="en-US"/>
        </a:p>
      </dgm:t>
    </dgm:pt>
  </dgm:ptLst>
  <dgm:cxnLst>
    <dgm:cxn modelId="{10DEC33E-F446-4928-987B-28EED60B738F}" type="presOf" srcId="{98C6C1C7-A836-4CE5-A2AF-2D4F90EAD0A4}" destId="{99FC5780-C887-4EC5-BB59-488A4D0257EE}" srcOrd="1" destOrd="0" presId="urn:microsoft.com/office/officeart/2005/8/layout/cycle2"/>
    <dgm:cxn modelId="{67CF51D6-A90F-4E5A-B1B5-80FCBF1EC9C7}" type="presOf" srcId="{A1CC6DDE-7EDB-480A-9BE5-781A9428A316}" destId="{F364ADF8-054B-4D6D-967B-5B2C5A739438}" srcOrd="0" destOrd="0" presId="urn:microsoft.com/office/officeart/2005/8/layout/cycle2"/>
    <dgm:cxn modelId="{5AE85F54-0BCD-4FEE-9334-3D8E1F210EEA}" type="presOf" srcId="{98C6C1C7-A836-4CE5-A2AF-2D4F90EAD0A4}" destId="{48052FE2-2529-46A7-A04D-EF3253DC322C}" srcOrd="0" destOrd="0" presId="urn:microsoft.com/office/officeart/2005/8/layout/cycle2"/>
    <dgm:cxn modelId="{4DC71D98-5354-454E-B1E6-F6DA0328B743}" type="presOf" srcId="{AAEB98DF-8291-44E7-801B-7DA6BF95D47B}" destId="{C006FE96-FA68-4DF6-AC7F-FF3C293C4E8C}" srcOrd="0" destOrd="0" presId="urn:microsoft.com/office/officeart/2005/8/layout/cycle2"/>
    <dgm:cxn modelId="{FA5D5101-42BD-463E-A881-2B7F1DD79054}" type="presOf" srcId="{F1BBA784-B427-4023-A020-92E60BBCA943}" destId="{5FBFDED7-EA82-4FA0-868C-4CACD09FBB36}" srcOrd="0" destOrd="0" presId="urn:microsoft.com/office/officeart/2005/8/layout/cycle2"/>
    <dgm:cxn modelId="{79CBBCFC-0533-4458-8E50-5F1E7D04658B}" type="presOf" srcId="{67053071-E00D-4BA3-AE81-EB75C758CFC1}" destId="{7F27A8AB-EE53-4AF8-86E3-649826F822E4}" srcOrd="0" destOrd="0" presId="urn:microsoft.com/office/officeart/2005/8/layout/cycle2"/>
    <dgm:cxn modelId="{D141D286-4813-463F-BECD-8EB95B66DCF8}" type="presOf" srcId="{67053071-E00D-4BA3-AE81-EB75C758CFC1}" destId="{2630C84D-5EA7-4DD2-85CB-DAD049CD3830}" srcOrd="1" destOrd="0" presId="urn:microsoft.com/office/officeart/2005/8/layout/cycle2"/>
    <dgm:cxn modelId="{283FAD5F-3B89-4452-865C-1B61A6F541D1}" srcId="{F1BBA784-B427-4023-A020-92E60BBCA943}" destId="{A1CC6DDE-7EDB-480A-9BE5-781A9428A316}" srcOrd="0" destOrd="0" parTransId="{2846A0F9-1058-4475-9655-8B9EAC656C39}" sibTransId="{67053071-E00D-4BA3-AE81-EB75C758CFC1}"/>
    <dgm:cxn modelId="{425DC944-0A5E-4FB3-9F89-CF804E3D3382}" type="presOf" srcId="{DB15410F-6A0A-4BB3-B819-7AD448ED7554}" destId="{1E04C569-820D-4F9E-8D7E-F0281D611F80}" srcOrd="0" destOrd="0" presId="urn:microsoft.com/office/officeart/2005/8/layout/cycle2"/>
    <dgm:cxn modelId="{EF89979A-113A-4E9A-ACAB-1B5B429DA493}" srcId="{F1BBA784-B427-4023-A020-92E60BBCA943}" destId="{B207E999-C11C-4377-9760-06AC5930CC47}" srcOrd="2" destOrd="0" parTransId="{3A59D0DD-C777-48A5-8BA9-06AD6A0A57D8}" sibTransId="{AAEB98DF-8291-44E7-801B-7DA6BF95D47B}"/>
    <dgm:cxn modelId="{3DCC033C-D8C4-49B8-B9E6-C18A13CF0197}" srcId="{F1BBA784-B427-4023-A020-92E60BBCA943}" destId="{DB15410F-6A0A-4BB3-B819-7AD448ED7554}" srcOrd="1" destOrd="0" parTransId="{04511D4A-25B0-4908-A8AF-1A9CD20171D0}" sibTransId="{98C6C1C7-A836-4CE5-A2AF-2D4F90EAD0A4}"/>
    <dgm:cxn modelId="{AD141CED-207F-474D-B5ED-7E77BCF3A2EB}" type="presOf" srcId="{AAEB98DF-8291-44E7-801B-7DA6BF95D47B}" destId="{C9B80D54-4F00-4B72-B701-224F40CE266F}" srcOrd="1" destOrd="0" presId="urn:microsoft.com/office/officeart/2005/8/layout/cycle2"/>
    <dgm:cxn modelId="{20442E20-3AC4-4CDE-BBF6-F23B5B5626F3}" type="presOf" srcId="{B207E999-C11C-4377-9760-06AC5930CC47}" destId="{D5F0E6D7-EB2D-4812-A2BF-B718094AFA37}" srcOrd="0" destOrd="0" presId="urn:microsoft.com/office/officeart/2005/8/layout/cycle2"/>
    <dgm:cxn modelId="{DB94A5AA-8A69-494D-803F-2D03F70FCBA9}" type="presParOf" srcId="{5FBFDED7-EA82-4FA0-868C-4CACD09FBB36}" destId="{F364ADF8-054B-4D6D-967B-5B2C5A739438}" srcOrd="0" destOrd="0" presId="urn:microsoft.com/office/officeart/2005/8/layout/cycle2"/>
    <dgm:cxn modelId="{F705CABD-6727-477F-9624-809494217876}" type="presParOf" srcId="{5FBFDED7-EA82-4FA0-868C-4CACD09FBB36}" destId="{7F27A8AB-EE53-4AF8-86E3-649826F822E4}" srcOrd="1" destOrd="0" presId="urn:microsoft.com/office/officeart/2005/8/layout/cycle2"/>
    <dgm:cxn modelId="{1A0BC2A1-BE35-454B-9B50-34BC9DB28B14}" type="presParOf" srcId="{7F27A8AB-EE53-4AF8-86E3-649826F822E4}" destId="{2630C84D-5EA7-4DD2-85CB-DAD049CD3830}" srcOrd="0" destOrd="0" presId="urn:microsoft.com/office/officeart/2005/8/layout/cycle2"/>
    <dgm:cxn modelId="{629F62D4-DBEB-4341-8CA1-F81B0E2ECF2D}" type="presParOf" srcId="{5FBFDED7-EA82-4FA0-868C-4CACD09FBB36}" destId="{1E04C569-820D-4F9E-8D7E-F0281D611F80}" srcOrd="2" destOrd="0" presId="urn:microsoft.com/office/officeart/2005/8/layout/cycle2"/>
    <dgm:cxn modelId="{EA543E2A-B45A-4160-8D80-C83B90951264}" type="presParOf" srcId="{5FBFDED7-EA82-4FA0-868C-4CACD09FBB36}" destId="{48052FE2-2529-46A7-A04D-EF3253DC322C}" srcOrd="3" destOrd="0" presId="urn:microsoft.com/office/officeart/2005/8/layout/cycle2"/>
    <dgm:cxn modelId="{209043EE-3F6C-4087-A79E-953996E6EF21}" type="presParOf" srcId="{48052FE2-2529-46A7-A04D-EF3253DC322C}" destId="{99FC5780-C887-4EC5-BB59-488A4D0257EE}" srcOrd="0" destOrd="0" presId="urn:microsoft.com/office/officeart/2005/8/layout/cycle2"/>
    <dgm:cxn modelId="{74396929-3CAF-4AA4-8D80-2580CBAA30BC}" type="presParOf" srcId="{5FBFDED7-EA82-4FA0-868C-4CACD09FBB36}" destId="{D5F0E6D7-EB2D-4812-A2BF-B718094AFA37}" srcOrd="4" destOrd="0" presId="urn:microsoft.com/office/officeart/2005/8/layout/cycle2"/>
    <dgm:cxn modelId="{3EA8DEE5-FFED-439E-8A46-922F2628C4A3}" type="presParOf" srcId="{5FBFDED7-EA82-4FA0-868C-4CACD09FBB36}" destId="{C006FE96-FA68-4DF6-AC7F-FF3C293C4E8C}" srcOrd="5" destOrd="0" presId="urn:microsoft.com/office/officeart/2005/8/layout/cycle2"/>
    <dgm:cxn modelId="{3B8A457E-B928-4FFB-A9DA-F57BD8A846B4}" type="presParOf" srcId="{C006FE96-FA68-4DF6-AC7F-FF3C293C4E8C}" destId="{C9B80D54-4F00-4B72-B701-224F40CE266F}" srcOrd="0" destOrd="0" presId="urn:microsoft.com/office/officeart/2005/8/layout/cycle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B27F8503-E818-4FCD-97C0-6FAB404EE32B}" type="datetimeFigureOut">
              <a:rPr lang="en-US" smtClean="0"/>
              <a:t>6/6/2018</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F6300F03-10A6-4A33-9416-2674809D1C0D}" type="slidenum">
              <a:rPr lang="en-US" smtClean="0"/>
              <a:t>‹#›</a:t>
            </a:fld>
            <a:endParaRPr lang="en-US"/>
          </a:p>
        </p:txBody>
      </p:sp>
    </p:spTree>
    <p:extLst>
      <p:ext uri="{BB962C8B-B14F-4D97-AF65-F5344CB8AC3E}">
        <p14:creationId xmlns:p14="http://schemas.microsoft.com/office/powerpoint/2010/main" val="186861383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32AFD6D0-B041-4B57-96F3-D6A9E1458140}" type="datetimeFigureOut">
              <a:rPr lang="en-US" smtClean="0"/>
              <a:t>6/6/2018</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849382C5-3EFC-4DA1-A098-36939484A86D}" type="slidenum">
              <a:rPr lang="en-US" smtClean="0"/>
              <a:t>‹#›</a:t>
            </a:fld>
            <a:endParaRPr lang="en-US"/>
          </a:p>
        </p:txBody>
      </p:sp>
    </p:spTree>
    <p:extLst>
      <p:ext uri="{BB962C8B-B14F-4D97-AF65-F5344CB8AC3E}">
        <p14:creationId xmlns:p14="http://schemas.microsoft.com/office/powerpoint/2010/main" val="19939326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rapid pace of innovation through enhanced communication and technology means strategic plans that used to last for 5-10 years are now becoming obsolete with 2 years. To stay optimally effective, organizations should be reviewing how new knowledge and resources can enhance the orgs mission. But two key things need to be in place in order to plan for this – a clear mission statement and thoughtful metrics/indicators of success. Nature Conservancy mission was to preserve diversity in species by preserving natural habitat. Was very successful in raising money to preserve land from development and didn’t actively measure diversity in species, assuming that land preservation was impacting this other aspect of their mission. When they directly measured this, found that not only were species going extinct at the same or elevated levels. SAJE mission statement – finally landing on a feasible, meaningful role that we can play in the ecology. </a:t>
            </a:r>
            <a:endParaRPr lang="en-US" dirty="0"/>
          </a:p>
        </p:txBody>
      </p:sp>
      <p:sp>
        <p:nvSpPr>
          <p:cNvPr id="4" name="Slide Number Placeholder 3"/>
          <p:cNvSpPr>
            <a:spLocks noGrp="1"/>
          </p:cNvSpPr>
          <p:nvPr>
            <p:ph type="sldNum" sz="quarter" idx="10"/>
          </p:nvPr>
        </p:nvSpPr>
        <p:spPr/>
        <p:txBody>
          <a:bodyPr/>
          <a:lstStyle/>
          <a:p>
            <a:fld id="{849382C5-3EFC-4DA1-A098-36939484A86D}" type="slidenum">
              <a:rPr lang="en-US" smtClean="0"/>
              <a:t>3</a:t>
            </a:fld>
            <a:endParaRPr lang="en-US"/>
          </a:p>
        </p:txBody>
      </p:sp>
    </p:spTree>
    <p:extLst>
      <p:ext uri="{BB962C8B-B14F-4D97-AF65-F5344CB8AC3E}">
        <p14:creationId xmlns:p14="http://schemas.microsoft.com/office/powerpoint/2010/main" val="14708337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Impact – directly measure the long term impact of your strategy.</a:t>
            </a:r>
            <a:r>
              <a:rPr lang="en-US" baseline="0" dirty="0" smtClean="0"/>
              <a:t> </a:t>
            </a:r>
          </a:p>
          <a:p>
            <a:r>
              <a:rPr lang="en-US" baseline="0" dirty="0" smtClean="0"/>
              <a:t>Activity measures – measure progress towards program implementation. What you think are the key ingredients to get you to impact. </a:t>
            </a:r>
          </a:p>
          <a:p>
            <a:r>
              <a:rPr lang="en-US" baseline="0" dirty="0" smtClean="0"/>
              <a:t>Capacity measures – measure your ability to get the previous things done. What do you need to have in place to get #1 and #2 done? Workforce, knowledge, funds, partnerships. </a:t>
            </a:r>
            <a:endParaRPr lang="en-US" dirty="0"/>
          </a:p>
        </p:txBody>
      </p:sp>
      <p:sp>
        <p:nvSpPr>
          <p:cNvPr id="4" name="Slide Number Placeholder 3"/>
          <p:cNvSpPr>
            <a:spLocks noGrp="1"/>
          </p:cNvSpPr>
          <p:nvPr>
            <p:ph type="sldNum" sz="quarter" idx="10"/>
          </p:nvPr>
        </p:nvSpPr>
        <p:spPr/>
        <p:txBody>
          <a:bodyPr/>
          <a:lstStyle/>
          <a:p>
            <a:fld id="{849382C5-3EFC-4DA1-A098-36939484A86D}" type="slidenum">
              <a:rPr lang="en-US" smtClean="0"/>
              <a:t>4</a:t>
            </a:fld>
            <a:endParaRPr lang="en-US"/>
          </a:p>
        </p:txBody>
      </p:sp>
    </p:spTree>
    <p:extLst>
      <p:ext uri="{BB962C8B-B14F-4D97-AF65-F5344CB8AC3E}">
        <p14:creationId xmlns:p14="http://schemas.microsoft.com/office/powerpoint/2010/main" val="29980041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Speaker Notes:</a:t>
            </a:r>
          </a:p>
          <a:p>
            <a:endParaRPr lang="en-US" baseline="0" dirty="0" smtClean="0"/>
          </a:p>
          <a:p>
            <a:r>
              <a:rPr lang="en-US" baseline="0" dirty="0" smtClean="0"/>
              <a:t>Here is another example.  </a:t>
            </a:r>
          </a:p>
          <a:p>
            <a:endParaRPr lang="en-US" baseline="0" dirty="0" smtClean="0"/>
          </a:p>
          <a:p>
            <a:r>
              <a:rPr lang="en-US" dirty="0" smtClean="0"/>
              <a:t>What can this data tell us about the youth in this program?</a:t>
            </a:r>
            <a:endParaRPr lang="en-US" baseline="0" dirty="0" smtClean="0"/>
          </a:p>
          <a:p>
            <a:endParaRPr lang="en-US" baseline="0" dirty="0" smtClean="0"/>
          </a:p>
          <a:p>
            <a:r>
              <a:rPr lang="en-US" baseline="0" dirty="0" smtClean="0"/>
              <a:t>Look at the rates of negative drug screens!  Do you have similar outcomes?  </a:t>
            </a:r>
          </a:p>
          <a:p>
            <a:endParaRPr lang="en-US" baseline="0" dirty="0" smtClean="0"/>
          </a:p>
          <a:p>
            <a:r>
              <a:rPr lang="en-US" baseline="0" dirty="0" smtClean="0"/>
              <a:t>If you were to review this finding, what would you conclude?  </a:t>
            </a:r>
          </a:p>
          <a:p>
            <a:endParaRPr lang="en-US" baseline="0" dirty="0" smtClean="0"/>
          </a:p>
          <a:p>
            <a:r>
              <a:rPr lang="en-US" baseline="0" dirty="0" smtClean="0"/>
              <a:t>Some responses might include: </a:t>
            </a:r>
          </a:p>
          <a:p>
            <a:endParaRPr lang="en-US" baseline="0" dirty="0" smtClean="0"/>
          </a:p>
          <a:p>
            <a:r>
              <a:rPr lang="en-US" baseline="0" dirty="0" smtClean="0"/>
              <a:t>Wrong kids</a:t>
            </a:r>
          </a:p>
          <a:p>
            <a:r>
              <a:rPr lang="en-US" baseline="0" dirty="0" smtClean="0"/>
              <a:t>Drug testing issues</a:t>
            </a:r>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858C4C73-9E66-44C9-9FC6-121D5CBCE023}" type="slidenum">
              <a:rPr lang="en-US" smtClean="0"/>
              <a:t>7</a:t>
            </a:fld>
            <a:endParaRPr lang="en-US" dirty="0"/>
          </a:p>
        </p:txBody>
      </p:sp>
    </p:spTree>
    <p:extLst>
      <p:ext uri="{BB962C8B-B14F-4D97-AF65-F5344CB8AC3E}">
        <p14:creationId xmlns:p14="http://schemas.microsoft.com/office/powerpoint/2010/main" val="18019291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smtClean="0"/>
              <a:t>Speaker Notes:</a:t>
            </a:r>
            <a:r>
              <a:rPr lang="en-US" baseline="0" dirty="0" smtClean="0"/>
              <a:t> </a:t>
            </a:r>
          </a:p>
          <a:p>
            <a:pPr lvl="0"/>
            <a:endParaRPr lang="en-US" baseline="0" dirty="0" smtClean="0"/>
          </a:p>
          <a:p>
            <a:pPr lvl="0"/>
            <a:r>
              <a:rPr lang="en-US" dirty="0" smtClean="0"/>
              <a:t>This</a:t>
            </a:r>
            <a:r>
              <a:rPr lang="en-US" baseline="0" dirty="0" smtClean="0"/>
              <a:t> process of data collection is also referred to as Continuous Quality Improvement.  The first step is for teams to meet to decide what are 4-5 basic data points that the team feels is most valuable to collect?  The data you are collecting should be directly related to a program goal, such as “participants will show a marked reduction in recidivism, as compared to those that do not receive the intervention” </a:t>
            </a:r>
          </a:p>
          <a:p>
            <a:pPr lvl="0"/>
            <a:endParaRPr lang="en-US" baseline="0" dirty="0" smtClean="0"/>
          </a:p>
          <a:p>
            <a:pPr lvl="0"/>
            <a:r>
              <a:rPr lang="en-US" baseline="0" dirty="0" smtClean="0"/>
              <a:t>It is important that you are focused on the type of data to collect.  It must be relevant to program outcomes and value added.  You also want to make sure that the data you collect is accurate and reliable.  The team must also decide how often they will review data?  Monthly, quarterly, twice per year, etc? </a:t>
            </a:r>
          </a:p>
          <a:p>
            <a:pPr lvl="0"/>
            <a:endParaRPr lang="en-US" baseline="0" dirty="0" smtClean="0"/>
          </a:p>
          <a:p>
            <a:pPr lvl="0"/>
            <a:r>
              <a:rPr lang="en-US" baseline="0" dirty="0" smtClean="0"/>
              <a:t>The data should be presented in a format that is easily digestible for the team, stakeholders and community.  </a:t>
            </a:r>
          </a:p>
          <a:p>
            <a:pPr lvl="0"/>
            <a:endParaRPr lang="en-US" baseline="0" dirty="0" smtClean="0"/>
          </a:p>
          <a:p>
            <a:pPr lvl="0"/>
            <a:r>
              <a:rPr lang="en-US" baseline="0" dirty="0" smtClean="0"/>
              <a:t>Teams also need to develop action plans, or use an GANNT chart to track changes that you will make to the program or services, based on the results of </a:t>
            </a:r>
            <a:r>
              <a:rPr lang="en-US" baseline="0" smtClean="0"/>
              <a:t>the analyses.  </a:t>
            </a:r>
            <a:endParaRPr lang="en-US" baseline="0" dirty="0" smtClean="0"/>
          </a:p>
        </p:txBody>
      </p:sp>
      <p:sp>
        <p:nvSpPr>
          <p:cNvPr id="4" name="Slide Number Placeholder 3"/>
          <p:cNvSpPr>
            <a:spLocks noGrp="1"/>
          </p:cNvSpPr>
          <p:nvPr>
            <p:ph type="sldNum" sz="quarter" idx="10"/>
          </p:nvPr>
        </p:nvSpPr>
        <p:spPr/>
        <p:txBody>
          <a:bodyPr/>
          <a:lstStyle/>
          <a:p>
            <a:fld id="{53F719CA-BBD7-4D3E-A028-C858CF4EFD85}" type="slidenum">
              <a:rPr lang="en-US" smtClean="0"/>
              <a:t>8</a:t>
            </a:fld>
            <a:endParaRPr lang="en-US" dirty="0"/>
          </a:p>
        </p:txBody>
      </p:sp>
    </p:spTree>
    <p:extLst>
      <p:ext uri="{BB962C8B-B14F-4D97-AF65-F5344CB8AC3E}">
        <p14:creationId xmlns:p14="http://schemas.microsoft.com/office/powerpoint/2010/main" val="13674903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1810F26-365C-4B10-88A2-9399E6175A54}" type="datetimeFigureOut">
              <a:rPr lang="en-US" smtClean="0"/>
              <a:t>6/6/2018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9E1562-12AD-444B-B923-9808721595E5}" type="slidenum">
              <a:rPr lang="en-US" smtClean="0"/>
              <a:t>‹#›</a:t>
            </a:fld>
            <a:endParaRPr lang="en-US"/>
          </a:p>
        </p:txBody>
      </p:sp>
    </p:spTree>
    <p:extLst>
      <p:ext uri="{BB962C8B-B14F-4D97-AF65-F5344CB8AC3E}">
        <p14:creationId xmlns:p14="http://schemas.microsoft.com/office/powerpoint/2010/main" val="11705374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1810F26-365C-4B10-88A2-9399E6175A54}" type="datetimeFigureOut">
              <a:rPr lang="en-US" smtClean="0"/>
              <a:t>6/6/2018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9E1562-12AD-444B-B923-9808721595E5}" type="slidenum">
              <a:rPr lang="en-US" smtClean="0"/>
              <a:t>‹#›</a:t>
            </a:fld>
            <a:endParaRPr lang="en-US"/>
          </a:p>
        </p:txBody>
      </p:sp>
    </p:spTree>
    <p:extLst>
      <p:ext uri="{BB962C8B-B14F-4D97-AF65-F5344CB8AC3E}">
        <p14:creationId xmlns:p14="http://schemas.microsoft.com/office/powerpoint/2010/main" val="401471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1810F26-365C-4B10-88A2-9399E6175A54}" type="datetimeFigureOut">
              <a:rPr lang="en-US" smtClean="0"/>
              <a:t>6/6/2018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9E1562-12AD-444B-B923-9808721595E5}" type="slidenum">
              <a:rPr lang="en-US" smtClean="0"/>
              <a:t>‹#›</a:t>
            </a:fld>
            <a:endParaRPr lang="en-US"/>
          </a:p>
        </p:txBody>
      </p:sp>
    </p:spTree>
    <p:extLst>
      <p:ext uri="{BB962C8B-B14F-4D97-AF65-F5344CB8AC3E}">
        <p14:creationId xmlns:p14="http://schemas.microsoft.com/office/powerpoint/2010/main" val="11415828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1810F26-365C-4B10-88A2-9399E6175A54}" type="datetimeFigureOut">
              <a:rPr lang="en-US" smtClean="0"/>
              <a:t>6/6/2018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9E1562-12AD-444B-B923-9808721595E5}" type="slidenum">
              <a:rPr lang="en-US" smtClean="0"/>
              <a:t>‹#›</a:t>
            </a:fld>
            <a:endParaRPr lang="en-US"/>
          </a:p>
        </p:txBody>
      </p:sp>
    </p:spTree>
    <p:extLst>
      <p:ext uri="{BB962C8B-B14F-4D97-AF65-F5344CB8AC3E}">
        <p14:creationId xmlns:p14="http://schemas.microsoft.com/office/powerpoint/2010/main" val="32905299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1810F26-365C-4B10-88A2-9399E6175A54}" type="datetimeFigureOut">
              <a:rPr lang="en-US" smtClean="0"/>
              <a:t>6/6/2018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9E1562-12AD-444B-B923-9808721595E5}" type="slidenum">
              <a:rPr lang="en-US" smtClean="0"/>
              <a:t>‹#›</a:t>
            </a:fld>
            <a:endParaRPr lang="en-US"/>
          </a:p>
        </p:txBody>
      </p:sp>
    </p:spTree>
    <p:extLst>
      <p:ext uri="{BB962C8B-B14F-4D97-AF65-F5344CB8AC3E}">
        <p14:creationId xmlns:p14="http://schemas.microsoft.com/office/powerpoint/2010/main" val="10954811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1810F26-365C-4B10-88A2-9399E6175A54}" type="datetimeFigureOut">
              <a:rPr lang="en-US" smtClean="0"/>
              <a:t>6/6/2018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9E1562-12AD-444B-B923-9808721595E5}" type="slidenum">
              <a:rPr lang="en-US" smtClean="0"/>
              <a:t>‹#›</a:t>
            </a:fld>
            <a:endParaRPr lang="en-US"/>
          </a:p>
        </p:txBody>
      </p:sp>
    </p:spTree>
    <p:extLst>
      <p:ext uri="{BB962C8B-B14F-4D97-AF65-F5344CB8AC3E}">
        <p14:creationId xmlns:p14="http://schemas.microsoft.com/office/powerpoint/2010/main" val="39399594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1810F26-365C-4B10-88A2-9399E6175A54}" type="datetimeFigureOut">
              <a:rPr lang="en-US" smtClean="0"/>
              <a:t>6/6/2018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09E1562-12AD-444B-B923-9808721595E5}" type="slidenum">
              <a:rPr lang="en-US" smtClean="0"/>
              <a:t>‹#›</a:t>
            </a:fld>
            <a:endParaRPr lang="en-US"/>
          </a:p>
        </p:txBody>
      </p:sp>
    </p:spTree>
    <p:extLst>
      <p:ext uri="{BB962C8B-B14F-4D97-AF65-F5344CB8AC3E}">
        <p14:creationId xmlns:p14="http://schemas.microsoft.com/office/powerpoint/2010/main" val="42588335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1810F26-365C-4B10-88A2-9399E6175A54}" type="datetimeFigureOut">
              <a:rPr lang="en-US" smtClean="0"/>
              <a:t>6/6/2018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09E1562-12AD-444B-B923-9808721595E5}" type="slidenum">
              <a:rPr lang="en-US" smtClean="0"/>
              <a:t>‹#›</a:t>
            </a:fld>
            <a:endParaRPr lang="en-US"/>
          </a:p>
        </p:txBody>
      </p:sp>
    </p:spTree>
    <p:extLst>
      <p:ext uri="{BB962C8B-B14F-4D97-AF65-F5344CB8AC3E}">
        <p14:creationId xmlns:p14="http://schemas.microsoft.com/office/powerpoint/2010/main" val="12801778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1810F26-365C-4B10-88A2-9399E6175A54}" type="datetimeFigureOut">
              <a:rPr lang="en-US" smtClean="0"/>
              <a:t>6/6/2018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09E1562-12AD-444B-B923-9808721595E5}" type="slidenum">
              <a:rPr lang="en-US" smtClean="0"/>
              <a:t>‹#›</a:t>
            </a:fld>
            <a:endParaRPr lang="en-US"/>
          </a:p>
        </p:txBody>
      </p:sp>
    </p:spTree>
    <p:extLst>
      <p:ext uri="{BB962C8B-B14F-4D97-AF65-F5344CB8AC3E}">
        <p14:creationId xmlns:p14="http://schemas.microsoft.com/office/powerpoint/2010/main" val="11468609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1810F26-365C-4B10-88A2-9399E6175A54}" type="datetimeFigureOut">
              <a:rPr lang="en-US" smtClean="0"/>
              <a:t>6/6/2018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9E1562-12AD-444B-B923-9808721595E5}" type="slidenum">
              <a:rPr lang="en-US" smtClean="0"/>
              <a:t>‹#›</a:t>
            </a:fld>
            <a:endParaRPr lang="en-US"/>
          </a:p>
        </p:txBody>
      </p:sp>
    </p:spTree>
    <p:extLst>
      <p:ext uri="{BB962C8B-B14F-4D97-AF65-F5344CB8AC3E}">
        <p14:creationId xmlns:p14="http://schemas.microsoft.com/office/powerpoint/2010/main" val="3722933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1810F26-365C-4B10-88A2-9399E6175A54}" type="datetimeFigureOut">
              <a:rPr lang="en-US" smtClean="0"/>
              <a:t>6/6/2018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9E1562-12AD-444B-B923-9808721595E5}" type="slidenum">
              <a:rPr lang="en-US" smtClean="0"/>
              <a:t>‹#›</a:t>
            </a:fld>
            <a:endParaRPr lang="en-US"/>
          </a:p>
        </p:txBody>
      </p:sp>
    </p:spTree>
    <p:extLst>
      <p:ext uri="{BB962C8B-B14F-4D97-AF65-F5344CB8AC3E}">
        <p14:creationId xmlns:p14="http://schemas.microsoft.com/office/powerpoint/2010/main" val="28393823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1810F26-365C-4B10-88A2-9399E6175A54}" type="datetimeFigureOut">
              <a:rPr lang="en-US" smtClean="0"/>
              <a:t>6/6/2018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09E1562-12AD-444B-B923-9808721595E5}" type="slidenum">
              <a:rPr lang="en-US" smtClean="0"/>
              <a:t>‹#›</a:t>
            </a:fld>
            <a:endParaRPr lang="en-US"/>
          </a:p>
        </p:txBody>
      </p:sp>
      <p:grpSp>
        <p:nvGrpSpPr>
          <p:cNvPr id="7" name="Group 6"/>
          <p:cNvGrpSpPr/>
          <p:nvPr userDrawn="1"/>
        </p:nvGrpSpPr>
        <p:grpSpPr>
          <a:xfrm>
            <a:off x="152400" y="152400"/>
            <a:ext cx="8849578" cy="6629400"/>
            <a:chOff x="152400" y="152400"/>
            <a:chExt cx="8849578" cy="6629400"/>
          </a:xfrm>
        </p:grpSpPr>
        <p:grpSp>
          <p:nvGrpSpPr>
            <p:cNvPr id="8" name="Group 7"/>
            <p:cNvGrpSpPr>
              <a:grpSpLocks noChangeAspect="1"/>
            </p:cNvGrpSpPr>
            <p:nvPr/>
          </p:nvGrpSpPr>
          <p:grpSpPr>
            <a:xfrm>
              <a:off x="7391400" y="6248400"/>
              <a:ext cx="1534378" cy="457200"/>
              <a:chOff x="152400" y="1219200"/>
              <a:chExt cx="5635757" cy="1679293"/>
            </a:xfrm>
          </p:grpSpPr>
          <p:pic>
            <p:nvPicPr>
              <p:cNvPr id="10" name="Picture 9"/>
              <p:cNvPicPr>
                <a:picLocks noChangeAspect="1"/>
              </p:cNvPicPr>
              <p:nvPr/>
            </p:nvPicPr>
            <p:blipFill rotWithShape="1">
              <a:blip r:embed="rId13" cstate="print">
                <a:extLst>
                  <a:ext uri="{28A0092B-C50C-407E-A947-70E740481C1C}">
                    <a14:useLocalDpi xmlns:a14="http://schemas.microsoft.com/office/drawing/2010/main" val="0"/>
                  </a:ext>
                </a:extLst>
              </a:blip>
              <a:srcRect b="29624"/>
              <a:stretch/>
            </p:blipFill>
            <p:spPr>
              <a:xfrm>
                <a:off x="3124200" y="1219200"/>
                <a:ext cx="2663957" cy="1241989"/>
              </a:xfrm>
              <a:prstGeom prst="rect">
                <a:avLst/>
              </a:prstGeom>
            </p:spPr>
          </p:pic>
          <p:pic>
            <p:nvPicPr>
              <p:cNvPr id="11" name="Picture 10"/>
              <p:cNvPicPr>
                <a:picLocks noChangeAspect="1"/>
              </p:cNvPicPr>
              <p:nvPr/>
            </p:nvPicPr>
            <p:blipFill rotWithShape="1">
              <a:blip r:embed="rId13" cstate="print">
                <a:extLst>
                  <a:ext uri="{28A0092B-C50C-407E-A947-70E740481C1C}">
                    <a14:useLocalDpi xmlns:a14="http://schemas.microsoft.com/office/drawing/2010/main" val="0"/>
                  </a:ext>
                </a:extLst>
              </a:blip>
              <a:srcRect t="75221"/>
              <a:stretch/>
            </p:blipFill>
            <p:spPr>
              <a:xfrm>
                <a:off x="3124200" y="2461189"/>
                <a:ext cx="2663957" cy="437304"/>
              </a:xfrm>
              <a:prstGeom prst="rect">
                <a:avLst/>
              </a:prstGeom>
            </p:spPr>
          </p:pic>
          <p:cxnSp>
            <p:nvCxnSpPr>
              <p:cNvPr id="12" name="Straight Connector 11"/>
              <p:cNvCxnSpPr/>
              <p:nvPr/>
            </p:nvCxnSpPr>
            <p:spPr>
              <a:xfrm>
                <a:off x="152400" y="2439825"/>
                <a:ext cx="5635756" cy="0"/>
              </a:xfrm>
              <a:prstGeom prst="line">
                <a:avLst/>
              </a:prstGeom>
            </p:spPr>
            <p:style>
              <a:lnRef idx="1">
                <a:schemeClr val="accent1"/>
              </a:lnRef>
              <a:fillRef idx="0">
                <a:schemeClr val="accent1"/>
              </a:fillRef>
              <a:effectRef idx="0">
                <a:schemeClr val="accent1"/>
              </a:effectRef>
              <a:fontRef idx="minor">
                <a:schemeClr val="tx1"/>
              </a:fontRef>
            </p:style>
          </p:cxnSp>
        </p:grpSp>
        <p:sp>
          <p:nvSpPr>
            <p:cNvPr id="9" name="Rectangle 8"/>
            <p:cNvSpPr/>
            <p:nvPr/>
          </p:nvSpPr>
          <p:spPr>
            <a:xfrm>
              <a:off x="152400" y="152400"/>
              <a:ext cx="8849578" cy="6629400"/>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2802512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p:cNvSpPr>
            <a:spLocks noGrp="1"/>
          </p:cNvSpPr>
          <p:nvPr>
            <p:ph type="ctrTitle"/>
          </p:nvPr>
        </p:nvSpPr>
        <p:spPr/>
        <p:txBody>
          <a:bodyPr>
            <a:normAutofit fontScale="90000"/>
          </a:bodyPr>
          <a:lstStyle/>
          <a:p>
            <a:r>
              <a:rPr lang="en-US" b="1" dirty="0" smtClean="0"/>
              <a:t>Key Elements of Learning Organizations: Applications for Juvenile Justice</a:t>
            </a:r>
            <a:endParaRPr lang="en-US" b="1" dirty="0"/>
          </a:p>
        </p:txBody>
      </p:sp>
      <p:sp>
        <p:nvSpPr>
          <p:cNvPr id="16" name="Subtitle 15"/>
          <p:cNvSpPr>
            <a:spLocks noGrp="1"/>
          </p:cNvSpPr>
          <p:nvPr>
            <p:ph type="subTitle" idx="1"/>
          </p:nvPr>
        </p:nvSpPr>
        <p:spPr/>
        <p:txBody>
          <a:bodyPr/>
          <a:lstStyle/>
          <a:p>
            <a:r>
              <a:rPr lang="en-US" b="1" dirty="0"/>
              <a:t>Sarah Walker, Ph.D</a:t>
            </a:r>
            <a:r>
              <a:rPr lang="en-US" b="1" dirty="0" smtClean="0"/>
              <a:t>.</a:t>
            </a:r>
          </a:p>
          <a:p>
            <a:r>
              <a:rPr lang="en-US" b="1" dirty="0" smtClean="0"/>
              <a:t>Jacqueline van Wormer, Ph.D.</a:t>
            </a:r>
          </a:p>
        </p:txBody>
      </p:sp>
    </p:spTree>
    <p:extLst>
      <p:ext uri="{BB962C8B-B14F-4D97-AF65-F5344CB8AC3E}">
        <p14:creationId xmlns:p14="http://schemas.microsoft.com/office/powerpoint/2010/main" val="156745194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smtClean="0"/>
              <a:t>Please specify to what extent  the following statements fit the communication structure in your organization</a:t>
            </a:r>
            <a:endParaRPr lang="en-US" sz="2400" dirty="0"/>
          </a:p>
        </p:txBody>
      </p:sp>
      <p:graphicFrame>
        <p:nvGraphicFramePr>
          <p:cNvPr id="5" name="Table 4"/>
          <p:cNvGraphicFramePr>
            <a:graphicFrameLocks noGrp="1"/>
          </p:cNvGraphicFramePr>
          <p:nvPr>
            <p:extLst>
              <p:ext uri="{D42A27DB-BD31-4B8C-83A1-F6EECF244321}">
                <p14:modId xmlns:p14="http://schemas.microsoft.com/office/powerpoint/2010/main" val="1193921482"/>
              </p:ext>
            </p:extLst>
          </p:nvPr>
        </p:nvGraphicFramePr>
        <p:xfrm>
          <a:off x="762000" y="1752600"/>
          <a:ext cx="7696200" cy="4998720"/>
        </p:xfrm>
        <a:graphic>
          <a:graphicData uri="http://schemas.openxmlformats.org/drawingml/2006/table">
            <a:tbl>
              <a:tblPr firstRow="1" bandRow="1">
                <a:tableStyleId>{5C22544A-7EE6-4342-B048-85BDC9FD1C3A}</a:tableStyleId>
              </a:tblPr>
              <a:tblGrid>
                <a:gridCol w="3848100"/>
                <a:gridCol w="3848100"/>
              </a:tblGrid>
              <a:tr h="853440">
                <a:tc>
                  <a:txBody>
                    <a:bodyPr/>
                    <a:lstStyle/>
                    <a:p>
                      <a:r>
                        <a:rPr lang="en-US" dirty="0" smtClean="0"/>
                        <a:t>Question</a:t>
                      </a:r>
                      <a:endParaRPr lang="en-US" dirty="0"/>
                    </a:p>
                  </a:txBody>
                  <a:tcPr/>
                </a:tc>
                <a:tc>
                  <a:txBody>
                    <a:bodyPr/>
                    <a:lstStyle/>
                    <a:p>
                      <a:r>
                        <a:rPr lang="en-US" dirty="0" smtClean="0"/>
                        <a:t>Scale</a:t>
                      </a:r>
                      <a:endParaRPr lang="en-US" dirty="0"/>
                    </a:p>
                  </a:txBody>
                  <a:tcPr/>
                </a:tc>
              </a:tr>
              <a:tr h="853440">
                <a:tc>
                  <a:txBody>
                    <a:bodyPr/>
                    <a:lstStyle/>
                    <a:p>
                      <a:r>
                        <a:rPr lang="en-US" dirty="0" smtClean="0"/>
                        <a:t>In our court ideas and concepts are summarized across departments</a:t>
                      </a:r>
                      <a:endParaRPr lang="en-US" dirty="0"/>
                    </a:p>
                  </a:txBody>
                  <a:tcPr/>
                </a:tc>
                <a:tc>
                  <a:txBody>
                    <a:bodyPr/>
                    <a:lstStyle/>
                    <a:p>
                      <a:r>
                        <a:rPr lang="en-US" dirty="0" smtClean="0"/>
                        <a:t>Strongly</a:t>
                      </a:r>
                      <a:r>
                        <a:rPr lang="en-US" baseline="0" dirty="0" smtClean="0"/>
                        <a:t> disagree to Strongly Agree </a:t>
                      </a:r>
                    </a:p>
                    <a:p>
                      <a:r>
                        <a:rPr lang="en-US" baseline="0" dirty="0" smtClean="0"/>
                        <a:t>1        2        3       4       5       6        7  </a:t>
                      </a:r>
                      <a:endParaRPr lang="en-US" dirty="0" smtClean="0"/>
                    </a:p>
                    <a:p>
                      <a:endParaRPr lang="en-US" dirty="0"/>
                    </a:p>
                  </a:txBody>
                  <a:tcPr/>
                </a:tc>
              </a:tr>
              <a:tr h="853440">
                <a:tc>
                  <a:txBody>
                    <a:bodyPr/>
                    <a:lstStyle/>
                    <a:p>
                      <a:r>
                        <a:rPr lang="en-US" dirty="0" smtClean="0"/>
                        <a:t>Our</a:t>
                      </a:r>
                      <a:r>
                        <a:rPr lang="en-US" baseline="0" dirty="0" smtClean="0"/>
                        <a:t> management emphasizes cross-department support to solve problems</a:t>
                      </a:r>
                      <a:endParaRPr lang="en-US" dirty="0"/>
                    </a:p>
                  </a:txBody>
                  <a:tcPr/>
                </a:tc>
                <a:tc>
                  <a:txBody>
                    <a:bodyPr/>
                    <a:lstStyle/>
                    <a:p>
                      <a:r>
                        <a:rPr lang="en-US" smtClean="0"/>
                        <a:t>Strongly</a:t>
                      </a:r>
                      <a:r>
                        <a:rPr lang="en-US" baseline="0" smtClean="0"/>
                        <a:t> disagree to Strongly Agree </a:t>
                      </a:r>
                    </a:p>
                    <a:p>
                      <a:r>
                        <a:rPr lang="en-US" baseline="0" smtClean="0"/>
                        <a:t>1        2        3       4       5       6        7  </a:t>
                      </a:r>
                      <a:endParaRPr lang="en-US" dirty="0"/>
                    </a:p>
                  </a:txBody>
                  <a:tcPr/>
                </a:tc>
              </a:tr>
              <a:tr h="853440">
                <a:tc>
                  <a:txBody>
                    <a:bodyPr/>
                    <a:lstStyle/>
                    <a:p>
                      <a:r>
                        <a:rPr lang="en-US" dirty="0" smtClean="0"/>
                        <a:t>In our company there is quick information flow and communicates this information promptly to other units</a:t>
                      </a:r>
                      <a:endParaRPr lang="en-US" dirty="0"/>
                    </a:p>
                  </a:txBody>
                  <a:tcPr/>
                </a:tc>
                <a:tc>
                  <a:txBody>
                    <a:bodyPr/>
                    <a:lstStyle/>
                    <a:p>
                      <a:r>
                        <a:rPr lang="en-US" smtClean="0"/>
                        <a:t>Strongly</a:t>
                      </a:r>
                      <a:r>
                        <a:rPr lang="en-US" baseline="0" smtClean="0"/>
                        <a:t> disagree to Strongly Agree </a:t>
                      </a:r>
                    </a:p>
                    <a:p>
                      <a:r>
                        <a:rPr lang="en-US" baseline="0" smtClean="0"/>
                        <a:t>1        2        3       4       5       6        7  </a:t>
                      </a:r>
                      <a:endParaRPr lang="en-US" dirty="0"/>
                    </a:p>
                  </a:txBody>
                  <a:tcPr/>
                </a:tc>
              </a:tr>
              <a:tr h="853440">
                <a:tc>
                  <a:txBody>
                    <a:bodyPr/>
                    <a:lstStyle/>
                    <a:p>
                      <a:r>
                        <a:rPr lang="en-US" dirty="0" smtClean="0"/>
                        <a:t>Our management demands periodical cross department meetings to interchange new developments, problems and achievements</a:t>
                      </a:r>
                      <a:endParaRPr lang="en-US" dirty="0"/>
                    </a:p>
                  </a:txBody>
                  <a:tcPr/>
                </a:tc>
                <a:tc>
                  <a:txBody>
                    <a:bodyPr/>
                    <a:lstStyle/>
                    <a:p>
                      <a:r>
                        <a:rPr lang="en-US" dirty="0" smtClean="0"/>
                        <a:t>Strongly</a:t>
                      </a:r>
                      <a:r>
                        <a:rPr lang="en-US" baseline="0" dirty="0" smtClean="0"/>
                        <a:t> disagree to Strongly Agree </a:t>
                      </a:r>
                    </a:p>
                    <a:p>
                      <a:r>
                        <a:rPr lang="en-US" baseline="0" dirty="0" smtClean="0"/>
                        <a:t>1        2        3       4       5       6        7  </a:t>
                      </a:r>
                      <a:endParaRPr lang="en-US" dirty="0"/>
                    </a:p>
                  </a:txBody>
                  <a:tcPr/>
                </a:tc>
              </a:tr>
            </a:tbl>
          </a:graphicData>
        </a:graphic>
      </p:graphicFrame>
    </p:spTree>
    <p:extLst>
      <p:ext uri="{BB962C8B-B14F-4D97-AF65-F5344CB8AC3E}">
        <p14:creationId xmlns:p14="http://schemas.microsoft.com/office/powerpoint/2010/main" val="305086823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smtClean="0"/>
              <a:t>Please specify to what extent  the following statements fit the knowledge processing in your organization</a:t>
            </a:r>
            <a:endParaRPr lang="en-US" sz="2400" dirty="0"/>
          </a:p>
        </p:txBody>
      </p:sp>
      <p:graphicFrame>
        <p:nvGraphicFramePr>
          <p:cNvPr id="5" name="Table 4"/>
          <p:cNvGraphicFramePr>
            <a:graphicFrameLocks noGrp="1"/>
          </p:cNvGraphicFramePr>
          <p:nvPr>
            <p:extLst>
              <p:ext uri="{D42A27DB-BD31-4B8C-83A1-F6EECF244321}">
                <p14:modId xmlns:p14="http://schemas.microsoft.com/office/powerpoint/2010/main" val="3343027623"/>
              </p:ext>
            </p:extLst>
          </p:nvPr>
        </p:nvGraphicFramePr>
        <p:xfrm>
          <a:off x="762000" y="1752600"/>
          <a:ext cx="7696200" cy="4389120"/>
        </p:xfrm>
        <a:graphic>
          <a:graphicData uri="http://schemas.openxmlformats.org/drawingml/2006/table">
            <a:tbl>
              <a:tblPr firstRow="1" bandRow="1">
                <a:tableStyleId>{5C22544A-7EE6-4342-B048-85BDC9FD1C3A}</a:tableStyleId>
              </a:tblPr>
              <a:tblGrid>
                <a:gridCol w="3848100"/>
                <a:gridCol w="3848100"/>
              </a:tblGrid>
              <a:tr h="853440">
                <a:tc>
                  <a:txBody>
                    <a:bodyPr/>
                    <a:lstStyle/>
                    <a:p>
                      <a:r>
                        <a:rPr lang="en-US" dirty="0" smtClean="0"/>
                        <a:t>Question</a:t>
                      </a:r>
                      <a:endParaRPr lang="en-US" dirty="0"/>
                    </a:p>
                  </a:txBody>
                  <a:tcPr/>
                </a:tc>
                <a:tc>
                  <a:txBody>
                    <a:bodyPr/>
                    <a:lstStyle/>
                    <a:p>
                      <a:r>
                        <a:rPr lang="en-US" dirty="0" smtClean="0"/>
                        <a:t>Scale</a:t>
                      </a:r>
                      <a:endParaRPr lang="en-US" dirty="0"/>
                    </a:p>
                  </a:txBody>
                  <a:tcPr/>
                </a:tc>
              </a:tr>
              <a:tr h="853440">
                <a:tc>
                  <a:txBody>
                    <a:bodyPr/>
                    <a:lstStyle/>
                    <a:p>
                      <a:r>
                        <a:rPr lang="en-US" dirty="0" smtClean="0"/>
                        <a:t>Our</a:t>
                      </a:r>
                      <a:r>
                        <a:rPr lang="en-US" baseline="0" dirty="0" smtClean="0"/>
                        <a:t> employees have the ability to structure and to use collected knowledge</a:t>
                      </a:r>
                      <a:endParaRPr lang="en-US" dirty="0"/>
                    </a:p>
                  </a:txBody>
                  <a:tcPr/>
                </a:tc>
                <a:tc>
                  <a:txBody>
                    <a:bodyPr/>
                    <a:lstStyle/>
                    <a:p>
                      <a:r>
                        <a:rPr lang="en-US" dirty="0" smtClean="0"/>
                        <a:t>Strongly</a:t>
                      </a:r>
                      <a:r>
                        <a:rPr lang="en-US" baseline="0" dirty="0" smtClean="0"/>
                        <a:t> disagree to Strongly Agree </a:t>
                      </a:r>
                    </a:p>
                    <a:p>
                      <a:r>
                        <a:rPr lang="en-US" baseline="0" dirty="0" smtClean="0"/>
                        <a:t>1        2        3       4       5       6        7  </a:t>
                      </a:r>
                      <a:endParaRPr lang="en-US" dirty="0" smtClean="0"/>
                    </a:p>
                    <a:p>
                      <a:endParaRPr lang="en-US" dirty="0"/>
                    </a:p>
                  </a:txBody>
                  <a:tcPr/>
                </a:tc>
              </a:tr>
              <a:tr h="853440">
                <a:tc>
                  <a:txBody>
                    <a:bodyPr/>
                    <a:lstStyle/>
                    <a:p>
                      <a:r>
                        <a:rPr lang="en-US" dirty="0" smtClean="0"/>
                        <a:t>Our employees are used to absorb new knowledge as wel</a:t>
                      </a:r>
                      <a:r>
                        <a:rPr lang="en-US" baseline="0" dirty="0" smtClean="0"/>
                        <a:t>l as to prepare it for purposes and to make it available</a:t>
                      </a:r>
                      <a:endParaRPr lang="en-US" dirty="0"/>
                    </a:p>
                  </a:txBody>
                  <a:tcPr/>
                </a:tc>
                <a:tc>
                  <a:txBody>
                    <a:bodyPr/>
                    <a:lstStyle/>
                    <a:p>
                      <a:r>
                        <a:rPr lang="en-US" smtClean="0"/>
                        <a:t>Strongly</a:t>
                      </a:r>
                      <a:r>
                        <a:rPr lang="en-US" baseline="0" smtClean="0"/>
                        <a:t> disagree to Strongly Agree </a:t>
                      </a:r>
                    </a:p>
                    <a:p>
                      <a:r>
                        <a:rPr lang="en-US" baseline="0" smtClean="0"/>
                        <a:t>1        2        3       4       5       6        7  </a:t>
                      </a:r>
                      <a:endParaRPr lang="en-US" dirty="0"/>
                    </a:p>
                  </a:txBody>
                  <a:tcPr/>
                </a:tc>
              </a:tr>
              <a:tr h="853440">
                <a:tc>
                  <a:txBody>
                    <a:bodyPr/>
                    <a:lstStyle/>
                    <a:p>
                      <a:r>
                        <a:rPr lang="en-US" dirty="0" smtClean="0"/>
                        <a:t>Our employees successfully link existing knowledge with new insights</a:t>
                      </a:r>
                      <a:endParaRPr lang="en-US" dirty="0"/>
                    </a:p>
                  </a:txBody>
                  <a:tcPr/>
                </a:tc>
                <a:tc>
                  <a:txBody>
                    <a:bodyPr/>
                    <a:lstStyle/>
                    <a:p>
                      <a:r>
                        <a:rPr lang="en-US" smtClean="0"/>
                        <a:t>Strongly</a:t>
                      </a:r>
                      <a:r>
                        <a:rPr lang="en-US" baseline="0" smtClean="0"/>
                        <a:t> disagree to Strongly Agree </a:t>
                      </a:r>
                    </a:p>
                    <a:p>
                      <a:r>
                        <a:rPr lang="en-US" baseline="0" smtClean="0"/>
                        <a:t>1        2        3       4       5       6        7  </a:t>
                      </a:r>
                      <a:endParaRPr lang="en-US" dirty="0"/>
                    </a:p>
                  </a:txBody>
                  <a:tcPr/>
                </a:tc>
              </a:tr>
              <a:tr h="853440">
                <a:tc>
                  <a:txBody>
                    <a:bodyPr/>
                    <a:lstStyle/>
                    <a:p>
                      <a:r>
                        <a:rPr lang="en-US" dirty="0" smtClean="0"/>
                        <a:t>Our employees are able to apply new knowledge in their practical work</a:t>
                      </a:r>
                      <a:endParaRPr lang="en-US" dirty="0"/>
                    </a:p>
                  </a:txBody>
                  <a:tcPr/>
                </a:tc>
                <a:tc>
                  <a:txBody>
                    <a:bodyPr/>
                    <a:lstStyle/>
                    <a:p>
                      <a:r>
                        <a:rPr lang="en-US" dirty="0" smtClean="0"/>
                        <a:t>Strongly</a:t>
                      </a:r>
                      <a:r>
                        <a:rPr lang="en-US" baseline="0" dirty="0" smtClean="0"/>
                        <a:t> disagree to Strongly Agree </a:t>
                      </a:r>
                    </a:p>
                    <a:p>
                      <a:r>
                        <a:rPr lang="en-US" baseline="0" dirty="0" smtClean="0"/>
                        <a:t>1        2        3       4       5       6        7  </a:t>
                      </a:r>
                      <a:endParaRPr lang="en-US" dirty="0"/>
                    </a:p>
                  </a:txBody>
                  <a:tcPr/>
                </a:tc>
              </a:tr>
            </a:tbl>
          </a:graphicData>
        </a:graphic>
      </p:graphicFrame>
    </p:spTree>
    <p:extLst>
      <p:ext uri="{BB962C8B-B14F-4D97-AF65-F5344CB8AC3E}">
        <p14:creationId xmlns:p14="http://schemas.microsoft.com/office/powerpoint/2010/main" val="349889147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smtClean="0"/>
              <a:t>Please specify to what extent  the following statements fit the use of new knowledge</a:t>
            </a:r>
            <a:endParaRPr lang="en-US" sz="2400" dirty="0"/>
          </a:p>
        </p:txBody>
      </p:sp>
      <p:graphicFrame>
        <p:nvGraphicFramePr>
          <p:cNvPr id="5" name="Table 4"/>
          <p:cNvGraphicFramePr>
            <a:graphicFrameLocks noGrp="1"/>
          </p:cNvGraphicFramePr>
          <p:nvPr>
            <p:extLst>
              <p:ext uri="{D42A27DB-BD31-4B8C-83A1-F6EECF244321}">
                <p14:modId xmlns:p14="http://schemas.microsoft.com/office/powerpoint/2010/main" val="1560692423"/>
              </p:ext>
            </p:extLst>
          </p:nvPr>
        </p:nvGraphicFramePr>
        <p:xfrm>
          <a:off x="762000" y="1752600"/>
          <a:ext cx="7696200" cy="3870960"/>
        </p:xfrm>
        <a:graphic>
          <a:graphicData uri="http://schemas.openxmlformats.org/drawingml/2006/table">
            <a:tbl>
              <a:tblPr firstRow="1" bandRow="1">
                <a:tableStyleId>{5C22544A-7EE6-4342-B048-85BDC9FD1C3A}</a:tableStyleId>
              </a:tblPr>
              <a:tblGrid>
                <a:gridCol w="3848100"/>
                <a:gridCol w="3848100"/>
              </a:tblGrid>
              <a:tr h="853440">
                <a:tc>
                  <a:txBody>
                    <a:bodyPr/>
                    <a:lstStyle/>
                    <a:p>
                      <a:r>
                        <a:rPr lang="en-US" dirty="0" smtClean="0"/>
                        <a:t>Question</a:t>
                      </a:r>
                      <a:endParaRPr lang="en-US" dirty="0"/>
                    </a:p>
                  </a:txBody>
                  <a:tcPr/>
                </a:tc>
                <a:tc>
                  <a:txBody>
                    <a:bodyPr/>
                    <a:lstStyle/>
                    <a:p>
                      <a:r>
                        <a:rPr lang="en-US" dirty="0" smtClean="0"/>
                        <a:t>Scale</a:t>
                      </a:r>
                      <a:endParaRPr lang="en-US" dirty="0"/>
                    </a:p>
                  </a:txBody>
                  <a:tcPr/>
                </a:tc>
              </a:tr>
              <a:tr h="853440">
                <a:tc>
                  <a:txBody>
                    <a:bodyPr/>
                    <a:lstStyle/>
                    <a:p>
                      <a:r>
                        <a:rPr lang="en-US" dirty="0" smtClean="0"/>
                        <a:t>Our</a:t>
                      </a:r>
                      <a:r>
                        <a:rPr lang="en-US" baseline="0" dirty="0" smtClean="0"/>
                        <a:t> management supports the development of new approaches</a:t>
                      </a:r>
                      <a:endParaRPr lang="en-US" dirty="0"/>
                    </a:p>
                  </a:txBody>
                  <a:tcPr/>
                </a:tc>
                <a:tc>
                  <a:txBody>
                    <a:bodyPr/>
                    <a:lstStyle/>
                    <a:p>
                      <a:r>
                        <a:rPr lang="en-US" dirty="0" smtClean="0"/>
                        <a:t>Strongly</a:t>
                      </a:r>
                      <a:r>
                        <a:rPr lang="en-US" baseline="0" dirty="0" smtClean="0"/>
                        <a:t> disagree to Strongly Agree </a:t>
                      </a:r>
                    </a:p>
                    <a:p>
                      <a:r>
                        <a:rPr lang="en-US" baseline="0" dirty="0" smtClean="0"/>
                        <a:t>1        2        3       4       5       6        7  </a:t>
                      </a:r>
                      <a:endParaRPr lang="en-US" dirty="0" smtClean="0"/>
                    </a:p>
                    <a:p>
                      <a:endParaRPr lang="en-US" dirty="0"/>
                    </a:p>
                  </a:txBody>
                  <a:tcPr/>
                </a:tc>
              </a:tr>
              <a:tr h="853440">
                <a:tc>
                  <a:txBody>
                    <a:bodyPr/>
                    <a:lstStyle/>
                    <a:p>
                      <a:r>
                        <a:rPr lang="en-US" dirty="0" smtClean="0"/>
                        <a:t>Our company regularly reconsiders technologies and approaches and adapts them according to new knowledge</a:t>
                      </a:r>
                      <a:endParaRPr lang="en-US" dirty="0"/>
                    </a:p>
                  </a:txBody>
                  <a:tcPr/>
                </a:tc>
                <a:tc>
                  <a:txBody>
                    <a:bodyPr/>
                    <a:lstStyle/>
                    <a:p>
                      <a:r>
                        <a:rPr lang="en-US" smtClean="0"/>
                        <a:t>Strongly</a:t>
                      </a:r>
                      <a:r>
                        <a:rPr lang="en-US" baseline="0" smtClean="0"/>
                        <a:t> disagree to Strongly Agree </a:t>
                      </a:r>
                    </a:p>
                    <a:p>
                      <a:r>
                        <a:rPr lang="en-US" baseline="0" smtClean="0"/>
                        <a:t>1        2        3       4       5       6        7  </a:t>
                      </a:r>
                      <a:endParaRPr lang="en-US" dirty="0"/>
                    </a:p>
                  </a:txBody>
                  <a:tcPr/>
                </a:tc>
              </a:tr>
              <a:tr h="853440">
                <a:tc>
                  <a:txBody>
                    <a:bodyPr/>
                    <a:lstStyle/>
                    <a:p>
                      <a:r>
                        <a:rPr lang="en-US" dirty="0" smtClean="0"/>
                        <a:t>Our organization has the ability</a:t>
                      </a:r>
                      <a:r>
                        <a:rPr lang="en-US" baseline="0" dirty="0" smtClean="0"/>
                        <a:t> to adopt new technologies and approaches</a:t>
                      </a:r>
                      <a:endParaRPr lang="en-US" dirty="0"/>
                    </a:p>
                  </a:txBody>
                  <a:tcPr/>
                </a:tc>
                <a:tc>
                  <a:txBody>
                    <a:bodyPr/>
                    <a:lstStyle/>
                    <a:p>
                      <a:r>
                        <a:rPr lang="en-US" dirty="0" smtClean="0"/>
                        <a:t>Strongly</a:t>
                      </a:r>
                      <a:r>
                        <a:rPr lang="en-US" baseline="0" dirty="0" smtClean="0"/>
                        <a:t> disagree to Strongly Agree </a:t>
                      </a:r>
                    </a:p>
                    <a:p>
                      <a:r>
                        <a:rPr lang="en-US" baseline="0" dirty="0" smtClean="0"/>
                        <a:t>1        2        3       4       5       6        7  </a:t>
                      </a:r>
                      <a:endParaRPr lang="en-US" dirty="0"/>
                    </a:p>
                  </a:txBody>
                  <a:tcPr/>
                </a:tc>
              </a:tr>
            </a:tbl>
          </a:graphicData>
        </a:graphic>
      </p:graphicFrame>
    </p:spTree>
    <p:extLst>
      <p:ext uri="{BB962C8B-B14F-4D97-AF65-F5344CB8AC3E}">
        <p14:creationId xmlns:p14="http://schemas.microsoft.com/office/powerpoint/2010/main" val="270151344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Lessons from the Field</a:t>
            </a:r>
            <a:endParaRPr lang="en-US" dirty="0"/>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bwMode="auto">
          <a:xfrm>
            <a:off x="1554691" y="1600200"/>
            <a:ext cx="6034617" cy="45259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117220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Some examples</a:t>
            </a:r>
            <a:endParaRPr lang="en-US" dirty="0"/>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101746996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Evaluating Innovations</a:t>
            </a:r>
            <a:endParaRPr lang="en-US" dirty="0"/>
          </a:p>
        </p:txBody>
      </p:sp>
      <p:graphicFrame>
        <p:nvGraphicFramePr>
          <p:cNvPr id="2" name="Content Placeholder 1"/>
          <p:cNvGraphicFramePr>
            <a:graphicFrameLocks noGrp="1"/>
          </p:cNvGraphicFramePr>
          <p:nvPr>
            <p:ph idx="1"/>
            <p:extLst>
              <p:ext uri="{D42A27DB-BD31-4B8C-83A1-F6EECF244321}">
                <p14:modId xmlns:p14="http://schemas.microsoft.com/office/powerpoint/2010/main" val="2062554762"/>
              </p:ext>
            </p:extLst>
          </p:nvPr>
        </p:nvGraphicFramePr>
        <p:xfrm>
          <a:off x="6172200" y="1600200"/>
          <a:ext cx="2514600" cy="4191000"/>
        </p:xfrm>
        <a:graphic>
          <a:graphicData uri="http://schemas.openxmlformats.org/drawingml/2006/table">
            <a:tbl>
              <a:tblPr firstRow="1" bandRow="1">
                <a:tableStyleId>{5C22544A-7EE6-4342-B048-85BDC9FD1C3A}</a:tableStyleId>
              </a:tblPr>
              <a:tblGrid>
                <a:gridCol w="2514600"/>
              </a:tblGrid>
              <a:tr h="1047750">
                <a:tc>
                  <a:txBody>
                    <a:bodyPr/>
                    <a:lstStyle/>
                    <a:p>
                      <a:r>
                        <a:rPr lang="en-US" dirty="0" smtClean="0"/>
                        <a:t>Mission</a:t>
                      </a:r>
                      <a:endParaRPr lang="en-US" dirty="0"/>
                    </a:p>
                  </a:txBody>
                  <a:tcPr/>
                </a:tc>
              </a:tr>
              <a:tr h="1047750">
                <a:tc>
                  <a:txBody>
                    <a:bodyPr/>
                    <a:lstStyle/>
                    <a:p>
                      <a:r>
                        <a:rPr lang="en-US" dirty="0" smtClean="0"/>
                        <a:t>Impact</a:t>
                      </a:r>
                      <a:endParaRPr lang="en-US" dirty="0"/>
                    </a:p>
                  </a:txBody>
                  <a:tcPr/>
                </a:tc>
              </a:tr>
              <a:tr h="1047750">
                <a:tc>
                  <a:txBody>
                    <a:bodyPr/>
                    <a:lstStyle/>
                    <a:p>
                      <a:r>
                        <a:rPr lang="en-US" dirty="0" smtClean="0"/>
                        <a:t>Process</a:t>
                      </a:r>
                      <a:endParaRPr lang="en-US" dirty="0"/>
                    </a:p>
                  </a:txBody>
                  <a:tcPr/>
                </a:tc>
              </a:tr>
              <a:tr h="1047750">
                <a:tc>
                  <a:txBody>
                    <a:bodyPr/>
                    <a:lstStyle/>
                    <a:p>
                      <a:r>
                        <a:rPr lang="en-US" dirty="0" smtClean="0"/>
                        <a:t>Capacity</a:t>
                      </a:r>
                      <a:endParaRPr lang="en-US" dirty="0"/>
                    </a:p>
                  </a:txBody>
                  <a:tcPr/>
                </a:tc>
              </a:tr>
            </a:tbl>
          </a:graphicData>
        </a:graphic>
      </p:graphicFrame>
      <p:sp>
        <p:nvSpPr>
          <p:cNvPr id="3" name="TextBox 2"/>
          <p:cNvSpPr txBox="1"/>
          <p:nvPr/>
        </p:nvSpPr>
        <p:spPr>
          <a:xfrm>
            <a:off x="685800" y="1600200"/>
            <a:ext cx="5029200" cy="4093428"/>
          </a:xfrm>
          <a:prstGeom prst="rect">
            <a:avLst/>
          </a:prstGeom>
          <a:noFill/>
        </p:spPr>
        <p:txBody>
          <a:bodyPr wrap="square" rtlCol="0">
            <a:spAutoFit/>
          </a:bodyPr>
          <a:lstStyle/>
          <a:p>
            <a:r>
              <a:rPr lang="en-US" sz="2000" dirty="0" smtClean="0"/>
              <a:t>A family-based intervention developed to support African American families in promoting conflict resolution, substance use prevention and school engagement. The program shows a modest effect for justice involved youth on probation (risk unknown). Results shows 30% of the youth in the program improve attendance at school, 50% had no re-referrals to court within one year. When compared to a group randomized to generic family counseling, youth in the intervention were 33% less likely to reoffend (3/10 youth were less likely to reoffend). </a:t>
            </a:r>
            <a:endParaRPr lang="en-US" sz="2000" dirty="0"/>
          </a:p>
        </p:txBody>
      </p:sp>
    </p:spTree>
    <p:extLst>
      <p:ext uri="{BB962C8B-B14F-4D97-AF65-F5344CB8AC3E}">
        <p14:creationId xmlns:p14="http://schemas.microsoft.com/office/powerpoint/2010/main" val="6627558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smtClean="0"/>
              <a:t>Roadmap</a:t>
            </a:r>
            <a:endParaRPr lang="en-US" dirty="0"/>
          </a:p>
        </p:txBody>
      </p:sp>
      <p:sp>
        <p:nvSpPr>
          <p:cNvPr id="5" name="Text Placeholder 4"/>
          <p:cNvSpPr>
            <a:spLocks noGrp="1"/>
          </p:cNvSpPr>
          <p:nvPr>
            <p:ph idx="1"/>
          </p:nvPr>
        </p:nvSpPr>
        <p:spPr>
          <a:xfrm>
            <a:off x="457200" y="5707416"/>
            <a:ext cx="12371294" cy="3928170"/>
          </a:xfrm>
        </p:spPr>
        <p:txBody>
          <a:bodyPr/>
          <a:lstStyle/>
          <a:p>
            <a:pPr marL="0" indent="0">
              <a:buNone/>
            </a:pPr>
            <a:r>
              <a:rPr lang="en-US" dirty="0"/>
              <a:t>	</a:t>
            </a:r>
            <a:r>
              <a:rPr lang="en-US" dirty="0" smtClean="0"/>
              <a:t>	</a:t>
            </a:r>
            <a:endParaRPr lang="en-US" dirty="0"/>
          </a:p>
        </p:txBody>
      </p:sp>
      <p:pic>
        <p:nvPicPr>
          <p:cNvPr id="1026" name="Picture 2" descr="https://cilp-art.net/wp-content/uploads/2018/03/road-clipart-highway-clipart-rode-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9703" y="1398588"/>
            <a:ext cx="8763000" cy="5341446"/>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209800" y="5707416"/>
            <a:ext cx="5791200" cy="707886"/>
          </a:xfrm>
          <a:prstGeom prst="rect">
            <a:avLst/>
          </a:prstGeom>
          <a:noFill/>
        </p:spPr>
        <p:txBody>
          <a:bodyPr wrap="square" rtlCol="0">
            <a:spAutoFit/>
          </a:bodyPr>
          <a:lstStyle/>
          <a:p>
            <a:r>
              <a:rPr lang="en-US" sz="4000" dirty="0" smtClean="0">
                <a:solidFill>
                  <a:schemeClr val="accent5"/>
                </a:solidFill>
              </a:rPr>
              <a:t>1. Mission and Metrics</a:t>
            </a:r>
            <a:endParaRPr lang="en-US" sz="4000" dirty="0">
              <a:solidFill>
                <a:schemeClr val="accent5"/>
              </a:solidFill>
            </a:endParaRPr>
          </a:p>
        </p:txBody>
      </p:sp>
      <p:sp>
        <p:nvSpPr>
          <p:cNvPr id="6" name="TextBox 5"/>
          <p:cNvSpPr txBox="1"/>
          <p:nvPr/>
        </p:nvSpPr>
        <p:spPr>
          <a:xfrm>
            <a:off x="2667000" y="4786755"/>
            <a:ext cx="5791200" cy="707886"/>
          </a:xfrm>
          <a:prstGeom prst="rect">
            <a:avLst/>
          </a:prstGeom>
          <a:noFill/>
        </p:spPr>
        <p:txBody>
          <a:bodyPr wrap="square" rtlCol="0">
            <a:spAutoFit/>
          </a:bodyPr>
          <a:lstStyle/>
          <a:p>
            <a:r>
              <a:rPr lang="en-US" sz="4000" dirty="0" smtClean="0">
                <a:solidFill>
                  <a:schemeClr val="accent5"/>
                </a:solidFill>
              </a:rPr>
              <a:t>2. Lessons from the Field</a:t>
            </a:r>
            <a:endParaRPr lang="en-US" sz="4000" dirty="0">
              <a:solidFill>
                <a:schemeClr val="accent5"/>
              </a:solidFill>
            </a:endParaRPr>
          </a:p>
        </p:txBody>
      </p:sp>
      <p:sp>
        <p:nvSpPr>
          <p:cNvPr id="7" name="TextBox 6"/>
          <p:cNvSpPr txBox="1"/>
          <p:nvPr/>
        </p:nvSpPr>
        <p:spPr>
          <a:xfrm>
            <a:off x="2209800" y="3870837"/>
            <a:ext cx="5791200" cy="707886"/>
          </a:xfrm>
          <a:prstGeom prst="rect">
            <a:avLst/>
          </a:prstGeom>
          <a:noFill/>
        </p:spPr>
        <p:txBody>
          <a:bodyPr wrap="square" rtlCol="0">
            <a:spAutoFit/>
          </a:bodyPr>
          <a:lstStyle/>
          <a:p>
            <a:r>
              <a:rPr lang="en-US" sz="4000" dirty="0">
                <a:solidFill>
                  <a:schemeClr val="accent5"/>
                </a:solidFill>
              </a:rPr>
              <a:t>3</a:t>
            </a:r>
            <a:r>
              <a:rPr lang="en-US" sz="4000" dirty="0" smtClean="0">
                <a:solidFill>
                  <a:schemeClr val="accent5"/>
                </a:solidFill>
              </a:rPr>
              <a:t>. Absorptive Capacity</a:t>
            </a:r>
            <a:endParaRPr lang="en-US" sz="4000" dirty="0">
              <a:solidFill>
                <a:schemeClr val="accent5"/>
              </a:solidFill>
            </a:endParaRPr>
          </a:p>
        </p:txBody>
      </p:sp>
      <p:sp>
        <p:nvSpPr>
          <p:cNvPr id="8" name="TextBox 7"/>
          <p:cNvSpPr txBox="1"/>
          <p:nvPr/>
        </p:nvSpPr>
        <p:spPr>
          <a:xfrm>
            <a:off x="1524000" y="3156236"/>
            <a:ext cx="5791200" cy="707886"/>
          </a:xfrm>
          <a:prstGeom prst="rect">
            <a:avLst/>
          </a:prstGeom>
          <a:noFill/>
        </p:spPr>
        <p:txBody>
          <a:bodyPr wrap="square" rtlCol="0">
            <a:spAutoFit/>
          </a:bodyPr>
          <a:lstStyle/>
          <a:p>
            <a:r>
              <a:rPr lang="en-US" sz="4000" dirty="0" smtClean="0">
                <a:solidFill>
                  <a:schemeClr val="accent5"/>
                </a:solidFill>
              </a:rPr>
              <a:t>2. Applications</a:t>
            </a:r>
            <a:endParaRPr lang="en-US" sz="4000" dirty="0">
              <a:solidFill>
                <a:schemeClr val="accent5"/>
              </a:solidFill>
            </a:endParaRPr>
          </a:p>
        </p:txBody>
      </p:sp>
    </p:spTree>
    <p:extLst>
      <p:ext uri="{BB962C8B-B14F-4D97-AF65-F5344CB8AC3E}">
        <p14:creationId xmlns:p14="http://schemas.microsoft.com/office/powerpoint/2010/main" val="342516326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Mission and Metrics</a:t>
            </a:r>
            <a:endParaRPr lang="en-US" dirty="0"/>
          </a:p>
        </p:txBody>
      </p:sp>
      <p:pic>
        <p:nvPicPr>
          <p:cNvPr id="2050" name="Picture 2" descr="http://datecheckpro.com/wp-content/uploads/2017/10/blog_best_used_dates-300x200.pn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066800" y="1828800"/>
            <a:ext cx="6858000" cy="457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620512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Discussion</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980058569"/>
              </p:ext>
            </p:extLst>
          </p:nvPr>
        </p:nvGraphicFramePr>
        <p:xfrm>
          <a:off x="1428750" y="1828800"/>
          <a:ext cx="6286500" cy="3840480"/>
        </p:xfrm>
        <a:graphic>
          <a:graphicData uri="http://schemas.openxmlformats.org/drawingml/2006/table">
            <a:tbl>
              <a:tblPr firstRow="1" bandRow="1">
                <a:tableStyleId>{5C22544A-7EE6-4342-B048-85BDC9FD1C3A}</a:tableStyleId>
              </a:tblPr>
              <a:tblGrid>
                <a:gridCol w="1571625"/>
                <a:gridCol w="1571625"/>
                <a:gridCol w="1571625"/>
                <a:gridCol w="1571625"/>
              </a:tblGrid>
              <a:tr h="883920">
                <a:tc>
                  <a:txBody>
                    <a:bodyPr/>
                    <a:lstStyle/>
                    <a:p>
                      <a:r>
                        <a:rPr lang="en-US" dirty="0" smtClean="0"/>
                        <a:t>Mission</a:t>
                      </a:r>
                      <a:endParaRPr lang="en-US" dirty="0"/>
                    </a:p>
                  </a:txBody>
                  <a:tcPr/>
                </a:tc>
                <a:tc>
                  <a:txBody>
                    <a:bodyPr/>
                    <a:lstStyle/>
                    <a:p>
                      <a:r>
                        <a:rPr lang="en-US" dirty="0" smtClean="0"/>
                        <a:t>Impact</a:t>
                      </a:r>
                      <a:endParaRPr lang="en-US" dirty="0"/>
                    </a:p>
                  </a:txBody>
                  <a:tcPr/>
                </a:tc>
                <a:tc>
                  <a:txBody>
                    <a:bodyPr/>
                    <a:lstStyle/>
                    <a:p>
                      <a:r>
                        <a:rPr lang="en-US" dirty="0" smtClean="0"/>
                        <a:t>Activity</a:t>
                      </a:r>
                      <a:endParaRPr lang="en-US" dirty="0"/>
                    </a:p>
                  </a:txBody>
                  <a:tcPr/>
                </a:tc>
                <a:tc>
                  <a:txBody>
                    <a:bodyPr/>
                    <a:lstStyle/>
                    <a:p>
                      <a:r>
                        <a:rPr lang="en-US" dirty="0" smtClean="0"/>
                        <a:t>Capacity</a:t>
                      </a:r>
                      <a:endParaRPr lang="en-US" dirty="0"/>
                    </a:p>
                  </a:txBody>
                  <a:tcPr/>
                </a:tc>
              </a:tr>
              <a:tr h="883920">
                <a:tc>
                  <a:txBody>
                    <a:bodyPr/>
                    <a:lstStyle/>
                    <a:p>
                      <a:r>
                        <a:rPr lang="en-US" dirty="0" smtClean="0"/>
                        <a:t>Preserve public safety</a:t>
                      </a:r>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r>
              <a:tr h="883920">
                <a:tc>
                  <a:txBody>
                    <a:bodyPr/>
                    <a:lstStyle/>
                    <a:p>
                      <a:r>
                        <a:rPr lang="en-US" dirty="0" smtClean="0"/>
                        <a:t>Promote accountability</a:t>
                      </a:r>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r>
              <a:tr h="883920">
                <a:tc>
                  <a:txBody>
                    <a:bodyPr/>
                    <a:lstStyle/>
                    <a:p>
                      <a:r>
                        <a:rPr lang="en-US" dirty="0" smtClean="0"/>
                        <a:t>Promote</a:t>
                      </a:r>
                      <a:r>
                        <a:rPr lang="en-US" baseline="0" dirty="0" smtClean="0"/>
                        <a:t> youth rehabilitation/development</a:t>
                      </a:r>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r>
            </a:tbl>
          </a:graphicData>
        </a:graphic>
      </p:graphicFrame>
    </p:spTree>
    <p:extLst>
      <p:ext uri="{BB962C8B-B14F-4D97-AF65-F5344CB8AC3E}">
        <p14:creationId xmlns:p14="http://schemas.microsoft.com/office/powerpoint/2010/main" val="236213763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209800" y="304800"/>
            <a:ext cx="4909471" cy="6324600"/>
          </a:xfrm>
          <a:prstGeom prst="rect">
            <a:avLst/>
          </a:prstGeom>
        </p:spPr>
      </p:pic>
    </p:spTree>
    <p:extLst>
      <p:ext uri="{BB962C8B-B14F-4D97-AF65-F5344CB8AC3E}">
        <p14:creationId xmlns:p14="http://schemas.microsoft.com/office/powerpoint/2010/main" val="415727759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bwMode="auto">
          <a:xfrm>
            <a:off x="457199" y="381000"/>
            <a:ext cx="8565901" cy="571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886843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58054" y="4972050"/>
            <a:ext cx="6137910" cy="788670"/>
          </a:xfrm>
        </p:spPr>
        <p:txBody>
          <a:bodyPr>
            <a:normAutofit/>
          </a:bodyPr>
          <a:lstStyle/>
          <a:p>
            <a:pPr algn="r"/>
            <a:endParaRPr lang="en-US" dirty="0"/>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30738" y="1758185"/>
            <a:ext cx="3669912" cy="2855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5200650" y="1314451"/>
            <a:ext cx="2457450" cy="2954655"/>
          </a:xfrm>
          <a:prstGeom prst="rect">
            <a:avLst/>
          </a:prstGeom>
          <a:noFill/>
        </p:spPr>
        <p:txBody>
          <a:bodyPr wrap="square" rtlCol="0">
            <a:spAutoFit/>
          </a:bodyPr>
          <a:lstStyle/>
          <a:p>
            <a:r>
              <a:rPr lang="en-US" sz="1500" b="1" dirty="0"/>
              <a:t>Phase 1</a:t>
            </a:r>
            <a:r>
              <a:rPr lang="en-US" sz="1500" dirty="0"/>
              <a:t>: 96.9% negative drug screen rate. </a:t>
            </a:r>
          </a:p>
          <a:p>
            <a:endParaRPr lang="en-US" sz="900" dirty="0"/>
          </a:p>
          <a:p>
            <a:r>
              <a:rPr lang="en-US" sz="1500" b="1" dirty="0"/>
              <a:t>Phase 2</a:t>
            </a:r>
            <a:r>
              <a:rPr lang="en-US" sz="1500" dirty="0"/>
              <a:t>: 98.4% negative drug screen rate.</a:t>
            </a:r>
          </a:p>
          <a:p>
            <a:endParaRPr lang="en-US" sz="900" dirty="0"/>
          </a:p>
          <a:p>
            <a:r>
              <a:rPr lang="en-US" sz="1500" b="1" dirty="0"/>
              <a:t>Phase 3</a:t>
            </a:r>
            <a:r>
              <a:rPr lang="en-US" sz="1500" dirty="0"/>
              <a:t>: 98.9% negative drug screen rate. </a:t>
            </a:r>
          </a:p>
          <a:p>
            <a:endParaRPr lang="en-US" sz="900" dirty="0"/>
          </a:p>
          <a:p>
            <a:r>
              <a:rPr lang="en-US" sz="1500" b="1" dirty="0"/>
              <a:t>Phase 4</a:t>
            </a:r>
            <a:r>
              <a:rPr lang="en-US" sz="1500" dirty="0"/>
              <a:t>: 97.7% negative drug screen rate. </a:t>
            </a:r>
          </a:p>
          <a:p>
            <a:endParaRPr lang="en-US" sz="900" dirty="0"/>
          </a:p>
          <a:p>
            <a:r>
              <a:rPr lang="en-US" sz="1500" b="1" dirty="0"/>
              <a:t>Aftercare</a:t>
            </a:r>
            <a:r>
              <a:rPr lang="en-US" sz="1500" dirty="0"/>
              <a:t>: 97.6% negative drug screen rate.</a:t>
            </a:r>
          </a:p>
        </p:txBody>
      </p:sp>
    </p:spTree>
    <p:extLst>
      <p:ext uri="{BB962C8B-B14F-4D97-AF65-F5344CB8AC3E}">
        <p14:creationId xmlns:p14="http://schemas.microsoft.com/office/powerpoint/2010/main" val="250515034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8750" y="1028700"/>
            <a:ext cx="6057900" cy="628650"/>
          </a:xfrm>
        </p:spPr>
        <p:txBody>
          <a:bodyPr>
            <a:normAutofit fontScale="90000"/>
          </a:bodyPr>
          <a:lstStyle/>
          <a:p>
            <a:pPr algn="ctr"/>
            <a:r>
              <a:rPr lang="en-US" dirty="0" smtClean="0"/>
              <a:t>Continuous Quality Improvement</a:t>
            </a:r>
            <a:endParaRPr lang="en-US" dirty="0"/>
          </a:p>
        </p:txBody>
      </p:sp>
      <p:sp>
        <p:nvSpPr>
          <p:cNvPr id="3" name="Content Placeholder 2"/>
          <p:cNvSpPr>
            <a:spLocks noGrp="1"/>
          </p:cNvSpPr>
          <p:nvPr>
            <p:ph sz="quarter" idx="1"/>
          </p:nvPr>
        </p:nvSpPr>
        <p:spPr>
          <a:xfrm>
            <a:off x="914400" y="2514600"/>
            <a:ext cx="2948940" cy="3291840"/>
          </a:xfrm>
        </p:spPr>
        <p:txBody>
          <a:bodyPr>
            <a:normAutofit fontScale="55000" lnSpcReduction="20000"/>
          </a:bodyPr>
          <a:lstStyle/>
          <a:p>
            <a:endParaRPr lang="en-US" b="1" dirty="0" smtClean="0"/>
          </a:p>
          <a:p>
            <a:r>
              <a:rPr lang="en-US" b="1" dirty="0" smtClean="0"/>
              <a:t>Collect</a:t>
            </a:r>
            <a:r>
              <a:rPr lang="en-US" dirty="0" smtClean="0"/>
              <a:t>: Gather data that is accurate, reliable, and directly related to a defined goal.</a:t>
            </a:r>
          </a:p>
          <a:p>
            <a:endParaRPr lang="en-US" dirty="0"/>
          </a:p>
          <a:p>
            <a:r>
              <a:rPr lang="en-US" b="1" dirty="0" smtClean="0"/>
              <a:t>Analyze</a:t>
            </a:r>
            <a:r>
              <a:rPr lang="en-US" dirty="0" smtClean="0"/>
              <a:t>: Review data to determine if benchmarks are met. If expectations are not met, identify possible reasons why.</a:t>
            </a:r>
          </a:p>
          <a:p>
            <a:endParaRPr lang="en-US" dirty="0"/>
          </a:p>
          <a:p>
            <a:r>
              <a:rPr lang="en-US" b="1" dirty="0" smtClean="0"/>
              <a:t>React</a:t>
            </a:r>
            <a:r>
              <a:rPr lang="en-US" dirty="0" smtClean="0"/>
              <a:t>: Learn from the data. Make an action plan to address shortcomings. Implement and monitor the plan. </a:t>
            </a:r>
            <a:endParaRPr lang="en-US" dirty="0"/>
          </a:p>
        </p:txBody>
      </p:sp>
      <p:graphicFrame>
        <p:nvGraphicFramePr>
          <p:cNvPr id="5" name="Content Placeholder 7"/>
          <p:cNvGraphicFramePr>
            <a:graphicFrameLocks noGrp="1"/>
          </p:cNvGraphicFramePr>
          <p:nvPr>
            <p:ph sz="quarter" idx="2"/>
            <p:extLst>
              <p:ext uri="{D42A27DB-BD31-4B8C-83A1-F6EECF244321}">
                <p14:modId xmlns:p14="http://schemas.microsoft.com/office/powerpoint/2010/main" val="3370239491"/>
              </p:ext>
            </p:extLst>
          </p:nvPr>
        </p:nvGraphicFramePr>
        <p:xfrm>
          <a:off x="4629151" y="2114550"/>
          <a:ext cx="2812256" cy="33147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3365884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smtClean="0"/>
              <a:t>Please specify to what extent your agency uses external resources to obtain information (consultants, seminars, internet, journals, academic publications, and laws): </a:t>
            </a:r>
            <a:endParaRPr lang="en-US" sz="2400" dirty="0"/>
          </a:p>
        </p:txBody>
      </p:sp>
      <p:graphicFrame>
        <p:nvGraphicFramePr>
          <p:cNvPr id="5" name="Table 4"/>
          <p:cNvGraphicFramePr>
            <a:graphicFrameLocks noGrp="1"/>
          </p:cNvGraphicFramePr>
          <p:nvPr>
            <p:extLst>
              <p:ext uri="{D42A27DB-BD31-4B8C-83A1-F6EECF244321}">
                <p14:modId xmlns:p14="http://schemas.microsoft.com/office/powerpoint/2010/main" val="323643709"/>
              </p:ext>
            </p:extLst>
          </p:nvPr>
        </p:nvGraphicFramePr>
        <p:xfrm>
          <a:off x="762000" y="1752600"/>
          <a:ext cx="7696200" cy="4389120"/>
        </p:xfrm>
        <a:graphic>
          <a:graphicData uri="http://schemas.openxmlformats.org/drawingml/2006/table">
            <a:tbl>
              <a:tblPr firstRow="1" bandRow="1">
                <a:tableStyleId>{5C22544A-7EE6-4342-B048-85BDC9FD1C3A}</a:tableStyleId>
              </a:tblPr>
              <a:tblGrid>
                <a:gridCol w="3848100"/>
                <a:gridCol w="3848100"/>
              </a:tblGrid>
              <a:tr h="853440">
                <a:tc>
                  <a:txBody>
                    <a:bodyPr/>
                    <a:lstStyle/>
                    <a:p>
                      <a:r>
                        <a:rPr lang="en-US" dirty="0" smtClean="0"/>
                        <a:t>Question</a:t>
                      </a:r>
                      <a:endParaRPr lang="en-US" dirty="0"/>
                    </a:p>
                  </a:txBody>
                  <a:tcPr/>
                </a:tc>
                <a:tc>
                  <a:txBody>
                    <a:bodyPr/>
                    <a:lstStyle/>
                    <a:p>
                      <a:r>
                        <a:rPr lang="en-US" dirty="0" smtClean="0"/>
                        <a:t>Scale</a:t>
                      </a:r>
                      <a:endParaRPr lang="en-US" dirty="0"/>
                    </a:p>
                  </a:txBody>
                  <a:tcPr/>
                </a:tc>
              </a:tr>
              <a:tr h="853440">
                <a:tc>
                  <a:txBody>
                    <a:bodyPr/>
                    <a:lstStyle/>
                    <a:p>
                      <a:r>
                        <a:rPr lang="en-US" dirty="0" smtClean="0"/>
                        <a:t>The search for relevant information</a:t>
                      </a:r>
                      <a:r>
                        <a:rPr lang="en-US" baseline="0" dirty="0" smtClean="0"/>
                        <a:t> is an everyday business in our court .</a:t>
                      </a:r>
                      <a:endParaRPr lang="en-US" dirty="0"/>
                    </a:p>
                  </a:txBody>
                  <a:tcPr/>
                </a:tc>
                <a:tc>
                  <a:txBody>
                    <a:bodyPr/>
                    <a:lstStyle/>
                    <a:p>
                      <a:r>
                        <a:rPr lang="en-US" dirty="0" smtClean="0"/>
                        <a:t>Strongly</a:t>
                      </a:r>
                      <a:r>
                        <a:rPr lang="en-US" baseline="0" dirty="0" smtClean="0"/>
                        <a:t> disagree to Strongly Agree </a:t>
                      </a:r>
                    </a:p>
                    <a:p>
                      <a:r>
                        <a:rPr lang="en-US" baseline="0" dirty="0" smtClean="0"/>
                        <a:t>1        2        3       4       5       6        7  </a:t>
                      </a:r>
                      <a:endParaRPr lang="en-US" dirty="0"/>
                    </a:p>
                  </a:txBody>
                  <a:tcPr/>
                </a:tc>
              </a:tr>
              <a:tr h="853440">
                <a:tc>
                  <a:txBody>
                    <a:bodyPr/>
                    <a:lstStyle/>
                    <a:p>
                      <a:r>
                        <a:rPr lang="en-US" dirty="0" smtClean="0"/>
                        <a:t>Our management motivates employees to use</a:t>
                      </a:r>
                      <a:r>
                        <a:rPr lang="en-US" baseline="0" dirty="0" smtClean="0"/>
                        <a:t> information sources within the field of juvenile justice. </a:t>
                      </a:r>
                      <a:endParaRPr lang="en-US" dirty="0"/>
                    </a:p>
                  </a:txBody>
                  <a:tcPr/>
                </a:tc>
                <a:tc>
                  <a:txBody>
                    <a:bodyPr/>
                    <a:lstStyle/>
                    <a:p>
                      <a:r>
                        <a:rPr lang="en-US" dirty="0" smtClean="0"/>
                        <a:t>Strongly</a:t>
                      </a:r>
                      <a:r>
                        <a:rPr lang="en-US" baseline="0" dirty="0" smtClean="0"/>
                        <a:t> disagree to Strongly Agree </a:t>
                      </a:r>
                    </a:p>
                    <a:p>
                      <a:r>
                        <a:rPr lang="en-US" baseline="0" dirty="0" smtClean="0"/>
                        <a:t>1        2        3       4       5       6        7  </a:t>
                      </a:r>
                      <a:endParaRPr lang="en-US" dirty="0" smtClean="0"/>
                    </a:p>
                    <a:p>
                      <a:endParaRPr lang="en-US" dirty="0"/>
                    </a:p>
                  </a:txBody>
                  <a:tcPr/>
                </a:tc>
              </a:tr>
              <a:tr h="853440">
                <a:tc>
                  <a:txBody>
                    <a:bodyPr/>
                    <a:lstStyle/>
                    <a:p>
                      <a:r>
                        <a:rPr lang="en-US" dirty="0" smtClean="0"/>
                        <a:t>Our</a:t>
                      </a:r>
                      <a:r>
                        <a:rPr lang="en-US" baseline="0" dirty="0" smtClean="0"/>
                        <a:t> management expects that the employees deal with information beyond juvenile justice</a:t>
                      </a:r>
                      <a:endParaRPr lang="en-US" dirty="0"/>
                    </a:p>
                  </a:txBody>
                  <a:tcPr/>
                </a:tc>
                <a:tc>
                  <a:txBody>
                    <a:bodyPr/>
                    <a:lstStyle/>
                    <a:p>
                      <a:r>
                        <a:rPr lang="en-US" dirty="0" smtClean="0"/>
                        <a:t>Strongly</a:t>
                      </a:r>
                      <a:r>
                        <a:rPr lang="en-US" baseline="0" dirty="0" smtClean="0"/>
                        <a:t> disagree to Strongly Agree </a:t>
                      </a:r>
                    </a:p>
                    <a:p>
                      <a:r>
                        <a:rPr lang="en-US" baseline="0" dirty="0" smtClean="0"/>
                        <a:t>1        2        3       4       5       6        7  </a:t>
                      </a:r>
                      <a:endParaRPr lang="en-US" dirty="0" smtClean="0"/>
                    </a:p>
                    <a:p>
                      <a:endParaRPr lang="en-US" dirty="0"/>
                    </a:p>
                  </a:txBody>
                  <a:tcPr/>
                </a:tc>
              </a:tr>
              <a:tr h="853440">
                <a:tc>
                  <a:txBody>
                    <a:bodyPr/>
                    <a:lstStyle/>
                    <a:p>
                      <a:endParaRPr lang="en-US" dirty="0"/>
                    </a:p>
                  </a:txBody>
                  <a:tcPr/>
                </a:tc>
                <a:tc>
                  <a:txBody>
                    <a:bodyPr/>
                    <a:lstStyle/>
                    <a:p>
                      <a:endParaRPr lang="en-US" dirty="0"/>
                    </a:p>
                  </a:txBody>
                  <a:tcPr/>
                </a:tc>
              </a:tr>
            </a:tbl>
          </a:graphicData>
        </a:graphic>
      </p:graphicFrame>
    </p:spTree>
    <p:extLst>
      <p:ext uri="{BB962C8B-B14F-4D97-AF65-F5344CB8AC3E}">
        <p14:creationId xmlns:p14="http://schemas.microsoft.com/office/powerpoint/2010/main" val="204511365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SAJE Center (1)">
      <a:dk1>
        <a:srgbClr val="203E7A"/>
      </a:dk1>
      <a:lt1>
        <a:srgbClr val="E6B034"/>
      </a:lt1>
      <a:dk2>
        <a:srgbClr val="7F7F7F"/>
      </a:dk2>
      <a:lt2>
        <a:srgbClr val="1E98C7"/>
      </a:lt2>
      <a:accent1>
        <a:srgbClr val="203E7A"/>
      </a:accent1>
      <a:accent2>
        <a:srgbClr val="1E98C7"/>
      </a:accent2>
      <a:accent3>
        <a:srgbClr val="7F7F7F"/>
      </a:accent3>
      <a:accent4>
        <a:srgbClr val="E6B034"/>
      </a:accent4>
      <a:accent5>
        <a:srgbClr val="010409"/>
      </a:accent5>
      <a:accent6>
        <a:srgbClr val="A9C2AD"/>
      </a:accent6>
      <a:hlink>
        <a:srgbClr val="6A652B"/>
      </a:hlink>
      <a:folHlink>
        <a:srgbClr val="E1CEA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2308</TotalTime>
  <Words>1197</Words>
  <Application>Microsoft Office PowerPoint</Application>
  <PresentationFormat>On-screen Show (4:3)</PresentationFormat>
  <Paragraphs>131</Paragraphs>
  <Slides>15</Slides>
  <Notes>4</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Office Theme</vt:lpstr>
      <vt:lpstr>Key Elements of Learning Organizations: Applications for Juvenile Justice</vt:lpstr>
      <vt:lpstr>Roadmap</vt:lpstr>
      <vt:lpstr>Mission and Metrics</vt:lpstr>
      <vt:lpstr>Discussion</vt:lpstr>
      <vt:lpstr>PowerPoint Presentation</vt:lpstr>
      <vt:lpstr>PowerPoint Presentation</vt:lpstr>
      <vt:lpstr>PowerPoint Presentation</vt:lpstr>
      <vt:lpstr>Continuous Quality Improvement</vt:lpstr>
      <vt:lpstr>Please specify to what extent your agency uses external resources to obtain information (consultants, seminars, internet, journals, academic publications, and laws): </vt:lpstr>
      <vt:lpstr>Please specify to what extent  the following statements fit the communication structure in your organization</vt:lpstr>
      <vt:lpstr>Please specify to what extent  the following statements fit the knowledge processing in your organization</vt:lpstr>
      <vt:lpstr>Please specify to what extent  the following statements fit the use of new knowledge</vt:lpstr>
      <vt:lpstr>Lessons from the Field</vt:lpstr>
      <vt:lpstr>Some examples</vt:lpstr>
      <vt:lpstr>Evaluating Innovations</vt:lpstr>
    </vt:vector>
  </TitlesOfParts>
  <Company>UW Medicine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Valencia, Esteban</dc:creator>
  <cp:lastModifiedBy>Vick, Kristin E</cp:lastModifiedBy>
  <cp:revision>99</cp:revision>
  <cp:lastPrinted>2018-04-25T16:56:10Z</cp:lastPrinted>
  <dcterms:created xsi:type="dcterms:W3CDTF">2018-04-23T21:23:36Z</dcterms:created>
  <dcterms:modified xsi:type="dcterms:W3CDTF">2018-06-06T16:12:58Z</dcterms:modified>
</cp:coreProperties>
</file>