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Gill Sans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Franklin Gothic Medium Cond" panose="020B0606030402020204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948740C-0AA4-4141-9723-4832509AC94D}">
  <a:tblStyle styleId="{D948740C-0AA4-4141-9723-4832509AC94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635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acb5fdb6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g5acb5fdb6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acb5fdb6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5acb5fdb6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acb5fdb6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g5acb5fdb6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acb5fdb6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g5acb5fdb6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9260"/>
            <a:ext cx="9144003" cy="517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C:\Users\krisvick\Desktop\download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3725" y="4095750"/>
            <a:ext cx="1211600" cy="8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C:\Users\krisvick\Desktop\PBSCI_UWMC_Gol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0200" y="4248150"/>
            <a:ext cx="1950720" cy="55876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359229" y="3841791"/>
            <a:ext cx="5029200" cy="40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rPr>
              <a:t>SAJE Center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rPr>
              <a:t>Department of Psychiatry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rPr>
              <a:t>University of Washington School of Medicine</a:t>
            </a:r>
            <a:endParaRPr sz="1600" b="0" i="0" u="none" strike="noStrike" cap="none">
              <a:solidFill>
                <a:srgbClr val="F2F2F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59229" y="2672154"/>
            <a:ext cx="3733800" cy="5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Sarah Cusworth Walker, PhD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Kristin Vick, MPA</a:t>
            </a:r>
            <a:endParaRPr sz="18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13658" y="390787"/>
            <a:ext cx="4617628" cy="113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Evaluating the Value of CoDesign to Accelerate Research Use in Juvenile Justice Settings</a:t>
            </a:r>
            <a:endParaRPr sz="28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3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7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209400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Case Studies</a:t>
            </a:r>
            <a:endParaRPr sz="28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576000" y="1275650"/>
            <a:ext cx="7992000" cy="3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the When and How                                                            of Evidence in </a:t>
            </a:r>
            <a:r>
              <a:rPr lang="en-US" sz="2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Codesign</a:t>
            </a:r>
            <a:endParaRPr sz="2600" dirty="0"/>
          </a:p>
          <a:p>
            <a:pPr marL="114300" marR="0" lvl="0" indent="0" algn="l" rtl="0">
              <a:lnSpc>
                <a:spcPct val="8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#1</a:t>
            </a:r>
            <a:endParaRPr sz="2200" dirty="0"/>
          </a:p>
          <a:p>
            <a:pPr marL="9144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an early identification and prevention service model for youth housing stability in juvenile courts</a:t>
            </a:r>
            <a:endParaRPr dirty="0"/>
          </a:p>
          <a:p>
            <a:pPr marL="114300" marR="0" lvl="0" indent="0" algn="l" rtl="0">
              <a:lnSpc>
                <a:spcPct val="80000"/>
              </a:lnSpc>
              <a:spcBef>
                <a:spcPts val="27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#2</a:t>
            </a:r>
            <a:endParaRPr sz="2200" dirty="0"/>
          </a:p>
          <a:p>
            <a:pPr marL="914400" marR="0" lvl="1" indent="-342900" algn="l" rtl="0">
              <a:lnSpc>
                <a:spcPct val="80000"/>
              </a:lnSpc>
              <a:spcBef>
                <a:spcPts val="360"/>
              </a:spcBef>
              <a:spcAft>
                <a:spcPts val="240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adolescent development principles with juvenile probation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3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7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209400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Case Study #1</a:t>
            </a:r>
            <a:endParaRPr sz="2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1137200" y="1283025"/>
            <a:ext cx="73392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24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an Early Identification and Prevention Service Model for Youth Housing Stability in Juvenile Courts</a:t>
            </a:r>
            <a:endParaRPr sz="2200"/>
          </a:p>
        </p:txBody>
      </p:sp>
      <p:sp>
        <p:nvSpPr>
          <p:cNvPr id="187" name="Google Shape;187;p23"/>
          <p:cNvSpPr txBox="1"/>
          <p:nvPr/>
        </p:nvSpPr>
        <p:spPr>
          <a:xfrm>
            <a:off x="393275" y="2107482"/>
            <a:ext cx="83145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DETAILS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965850" y="2513100"/>
            <a:ext cx="7964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county sites (suburban/rural and rural)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Multidisciplinary stakeholder teams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Probation, detention, court administration, housing advocates/service  providers, schools, youth development services, county housing, state office of youth homelessness, private funder/advocate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meetings over one year for each site</a:t>
            </a:r>
            <a:endParaRPr/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5" y="178125"/>
            <a:ext cx="1100495" cy="110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4"/>
          <p:cNvGraphicFramePr/>
          <p:nvPr>
            <p:extLst>
              <p:ext uri="{D42A27DB-BD31-4B8C-83A1-F6EECF244321}">
                <p14:modId xmlns:p14="http://schemas.microsoft.com/office/powerpoint/2010/main" val="48818487"/>
              </p:ext>
            </p:extLst>
          </p:nvPr>
        </p:nvGraphicFramePr>
        <p:xfrm>
          <a:off x="106878" y="126670"/>
          <a:ext cx="8942125" cy="3996255"/>
        </p:xfrm>
        <a:graphic>
          <a:graphicData uri="http://schemas.openxmlformats.org/drawingml/2006/table">
            <a:tbl>
              <a:tblPr firstRow="1" bandRow="1">
                <a:noFill/>
                <a:tableStyleId>{D948740C-0AA4-4141-9723-4832509AC94D}</a:tableStyleId>
              </a:tblPr>
              <a:tblGrid>
                <a:gridCol w="1840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1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Roles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Research Activities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Facilitation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researcher team led the facilitation one site but not the other</a:t>
                      </a:r>
                      <a:r>
                        <a:rPr lang="en-US" sz="15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endParaRPr sz="15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Evidence Synthesis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Evidence synthesis was informal and formal. </a:t>
                      </a:r>
                      <a:r>
                        <a:rPr lang="en-US" sz="15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5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Qualitative Analysis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Semi-structured interviews with direct service providers</a:t>
                      </a:r>
                      <a:endParaRPr sz="15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Empirical Analysis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Descriptive </a:t>
                      </a:r>
                      <a:r>
                        <a:rPr lang="en-US" sz="15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analysis; </a:t>
                      </a:r>
                      <a:r>
                        <a:rPr lang="en-US" sz="15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predictive modeling to develop more precise identification flags. </a:t>
                      </a:r>
                      <a:endParaRPr sz="15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Evaluation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Pilot evaluation is being conducted by the researchers involved in </a:t>
                      </a:r>
                      <a:r>
                        <a:rPr lang="en-US" sz="15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codesign</a:t>
                      </a:r>
                      <a:r>
                        <a:rPr lang="en-US" sz="15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endParaRPr sz="15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3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7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/>
        </p:nvSpPr>
        <p:spPr>
          <a:xfrm>
            <a:off x="209400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Case Study #2</a:t>
            </a:r>
            <a:endParaRPr sz="2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209400" y="1354287"/>
            <a:ext cx="84909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24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Adolescent Development                                             Principles within Juvenile Probation</a:t>
            </a:r>
            <a:endParaRPr sz="2200"/>
          </a:p>
        </p:txBody>
      </p:sp>
      <p:sp>
        <p:nvSpPr>
          <p:cNvPr id="205" name="Google Shape;205;p25"/>
          <p:cNvSpPr txBox="1"/>
          <p:nvPr/>
        </p:nvSpPr>
        <p:spPr>
          <a:xfrm>
            <a:off x="393284" y="2107485"/>
            <a:ext cx="8314500" cy="2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DETAILS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75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medium/large probation department (urban/suburban/rural)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75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Probation-based stakeholder team (5-8 participants)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75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phases:</a:t>
            </a:r>
            <a:endParaRPr dirty="0"/>
          </a:p>
          <a:p>
            <a:pPr marL="1371600" marR="0" lvl="2" indent="-3429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57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</a:t>
            </a:r>
            <a:r>
              <a:rPr lang="en-US" sz="1572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codesign</a:t>
            </a:r>
            <a:r>
              <a:rPr lang="en-US" sz="157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phase (6 months)</a:t>
            </a:r>
            <a:endParaRPr dirty="0"/>
          </a:p>
          <a:p>
            <a:pPr marL="1371600" marR="0" lvl="2" indent="-3429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57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Piloting and refining (1 year)</a:t>
            </a:r>
            <a:endParaRPr dirty="0"/>
          </a:p>
          <a:p>
            <a:pPr marL="1371600" marR="0" lvl="2" indent="-342900" algn="l" rtl="0">
              <a:lnSpc>
                <a:spcPct val="90000"/>
              </a:lnSpc>
              <a:spcBef>
                <a:spcPts val="96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57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 (1 year)</a:t>
            </a:r>
            <a:endParaRPr sz="157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 rotWithShape="1">
          <a:blip r:embed="rId5">
            <a:alphaModFix/>
          </a:blip>
          <a:srcRect r="23844"/>
          <a:stretch/>
        </p:blipFill>
        <p:spPr>
          <a:xfrm>
            <a:off x="6771900" y="249375"/>
            <a:ext cx="18150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26"/>
          <p:cNvGraphicFramePr/>
          <p:nvPr>
            <p:extLst>
              <p:ext uri="{D42A27DB-BD31-4B8C-83A1-F6EECF244321}">
                <p14:modId xmlns:p14="http://schemas.microsoft.com/office/powerpoint/2010/main" val="1146091209"/>
              </p:ext>
            </p:extLst>
          </p:nvPr>
        </p:nvGraphicFramePr>
        <p:xfrm>
          <a:off x="106878" y="91045"/>
          <a:ext cx="8942125" cy="4957175"/>
        </p:xfrm>
        <a:graphic>
          <a:graphicData uri="http://schemas.openxmlformats.org/drawingml/2006/table">
            <a:tbl>
              <a:tblPr firstRow="1" bandRow="1">
                <a:noFill/>
                <a:tableStyleId>{D948740C-0AA4-4141-9723-4832509AC94D}</a:tableStyleId>
              </a:tblPr>
              <a:tblGrid>
                <a:gridCol w="1840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1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Roles</a:t>
                      </a:r>
                      <a:endParaRPr sz="20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Research Activities</a:t>
                      </a:r>
                      <a:endParaRPr sz="1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Facilitation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researcher team led </a:t>
                      </a:r>
                      <a:r>
                        <a:rPr lang="en-US" sz="15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initially</a:t>
                      </a:r>
                      <a:r>
                        <a:rPr lang="en-US" sz="1500" u="none" strike="noStrike" cap="none" baseline="0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and then transferred</a:t>
                      </a:r>
                      <a:r>
                        <a:rPr lang="en-US" sz="15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5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Evidence Synthesis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Evidence synthesis was informal and formal. </a:t>
                      </a:r>
                      <a:r>
                        <a:rPr lang="en-US" sz="15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5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Qualitative Analysis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Semi-structured interviews with parents and youth</a:t>
                      </a:r>
                      <a:endParaRPr sz="15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Empirical Analysis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Survey of youth about their interest in types of rewards and community opportunities</a:t>
                      </a:r>
                      <a:endParaRPr sz="15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Evaluation</a:t>
                      </a:r>
                      <a:endParaRPr sz="16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Pilot evaluation is being conducted by the researchers involved in </a:t>
                      </a:r>
                      <a:r>
                        <a:rPr lang="en-US" sz="15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codesign</a:t>
                      </a:r>
                      <a:endParaRPr sz="15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3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7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150025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Autoethnographic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Analysis</a:t>
            </a:r>
            <a:endParaRPr sz="2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366250" y="1207425"/>
            <a:ext cx="7929900" cy="2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2000" b="1" dirty="0"/>
          </a:p>
          <a:p>
            <a:pPr marL="914400" marR="0" lvl="0" indent="-339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❖"/>
            </a:pPr>
            <a:r>
              <a:rPr lang="en-US" sz="17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</a:t>
            </a:r>
            <a:r>
              <a:rPr lang="en-US" sz="17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researcher </a:t>
            </a:r>
            <a:r>
              <a:rPr lang="en-US" sz="17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(SW) reviewed all notes and developed resources, products available from both projects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39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Char char="❖"/>
            </a:pPr>
            <a:r>
              <a:rPr lang="en-US" sz="17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reviewing resources, wrote reflections on how each phase of process was structured, the role of the researcher and tensions experienced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397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Char char="❖"/>
            </a:pPr>
            <a:r>
              <a:rPr lang="en-US" sz="17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Reviewed themes from writings using content analysis approach in three </a:t>
            </a:r>
            <a:r>
              <a:rPr lang="en-US" sz="17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phases (Hughes &amp; Pennington, 2017):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1006950" y="3539350"/>
            <a:ext cx="72063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397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en-US" sz="17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themes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en-US" sz="17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level insight</a:t>
            </a:r>
            <a:endParaRPr sz="1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en-US" sz="17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Connecting themes to the researcher role in </a:t>
            </a:r>
            <a:r>
              <a:rPr lang="en-US" sz="17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codesign</a:t>
            </a:r>
            <a:endParaRPr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2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8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209400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Data Sources</a:t>
            </a:r>
            <a:endParaRPr sz="2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829509" y="1326685"/>
            <a:ext cx="8314500" cy="2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Probation Transformation </a:t>
            </a:r>
            <a:r>
              <a:rPr lang="en-US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Codesign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(27 pages of notes)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❖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Workgroup meeting minutes (10)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Drafts of materials (5)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Emails (20)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endParaRPr sz="175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Stability Model </a:t>
            </a:r>
            <a:r>
              <a:rPr lang="en-US" sz="2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Codesign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❖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Workgroup meeting minutes (5)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Drafts of materials (4)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❖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Emails (15)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endParaRPr sz="157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9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2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8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 txBox="1"/>
          <p:nvPr/>
        </p:nvSpPr>
        <p:spPr>
          <a:xfrm>
            <a:off x="209400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Researcher Influences</a:t>
            </a:r>
            <a:endParaRPr sz="22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-152400" y="1192875"/>
            <a:ext cx="89988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shifted largely based on how much ownership the workgroup members were willing to take on.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 of usability and operability were largely delegated to the workgroup members to design.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Managing the process also meant that most products were going through my own “research filters” as I synthesized and packaged the workgroup’s recommendations and final products.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program was largely designed and the officers were piloting, the stakes transferred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research team to the practitioners.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0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2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0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8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0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/>
        </p:nvSpPr>
        <p:spPr>
          <a:xfrm>
            <a:off x="209400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Design Influences</a:t>
            </a:r>
            <a:endParaRPr sz="22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0" y="1570749"/>
            <a:ext cx="88638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was informed by either research principles or operational principles.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principles emerged either from the explicit review of effective intervention elements or from the workgroup members’ suggested principles that happened to align with effective intervention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Operational principles emerged from the workgroup process and as officers piloted portions of the model.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activities, including brainstorming, prototyping and rapid iteration, felt partly necessary for operability and partly necessary for buy in and sustainability.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1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2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1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8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1"/>
          <p:cNvSpPr txBox="1"/>
          <p:nvPr/>
        </p:nvSpPr>
        <p:spPr>
          <a:xfrm>
            <a:off x="209400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Concluding Thoughts</a:t>
            </a:r>
            <a:endParaRPr sz="22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718425" y="1296725"/>
            <a:ext cx="7893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❖"/>
            </a:pPr>
            <a:r>
              <a:rPr lang="en-US" sz="19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Capacity: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Codesign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 place a number of capacity demands on the researcher because researchers tend to become involved in program development or redesign as a result of their own interests and professional motivations.</a:t>
            </a:r>
            <a:endParaRPr sz="19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9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❖"/>
            </a:pPr>
            <a:r>
              <a:rPr lang="en-US" sz="1900" b="1" dirty="0" smtClean="0">
                <a:latin typeface="Calibri"/>
                <a:ea typeface="Calibri"/>
                <a:cs typeface="Calibri"/>
                <a:sym typeface="Calibri"/>
              </a:rPr>
              <a:t>Roles:</a:t>
            </a:r>
            <a:r>
              <a:rPr lang="en-US" sz="19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degree that the researcher’s stakes are tied into a finished product, they are likely to take on multiple roles (facilitator, gatherer/information, evaluator)</a:t>
            </a: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9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❖"/>
            </a:pPr>
            <a:r>
              <a:rPr lang="en-US" sz="19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Influence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The 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informed elements of a design process can be identified. A structure for mini peer review or use of established common elements (e.g., </a:t>
            </a:r>
            <a:r>
              <a:rPr lang="en-US" sz="19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Michie’s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BCT) could increase the credibility of the researcher’s recommendations for external audiences. </a:t>
            </a:r>
            <a:r>
              <a:rPr lang="en-US" sz="19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5" t="52300" r="58370" b="34263"/>
          <a:stretch/>
        </p:blipFill>
        <p:spPr>
          <a:xfrm>
            <a:off x="0" y="4924424"/>
            <a:ext cx="3276613" cy="21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7"/>
          <a:stretch/>
        </p:blipFill>
        <p:spPr>
          <a:xfrm>
            <a:off x="6172200" y="4924423"/>
            <a:ext cx="3014474" cy="21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4" t="59948" b="30334"/>
          <a:stretch/>
        </p:blipFill>
        <p:spPr>
          <a:xfrm>
            <a:off x="3048000" y="4924425"/>
            <a:ext cx="3124200" cy="21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09400" y="149544"/>
            <a:ext cx="44199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Background</a:t>
            </a:r>
            <a:endParaRPr sz="2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36071" y="1295400"/>
            <a:ext cx="8948057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Incorporating users into design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widely use in program development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users: The program facilitators and system clients.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Participatory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 engage systems.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Researcher and RESEARCH role in design: 1) Not well-articulated, 2) Not studied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5" t="52300" r="58370" b="34263"/>
          <a:stretch/>
        </p:blipFill>
        <p:spPr>
          <a:xfrm>
            <a:off x="0" y="4924424"/>
            <a:ext cx="3276613" cy="21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7"/>
          <a:stretch/>
        </p:blipFill>
        <p:spPr>
          <a:xfrm>
            <a:off x="6172200" y="4924423"/>
            <a:ext cx="3014474" cy="21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4" t="59948" b="30334"/>
          <a:stretch/>
        </p:blipFill>
        <p:spPr>
          <a:xfrm>
            <a:off x="3048000" y="4924425"/>
            <a:ext cx="3124200" cy="21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09400" y="149544"/>
            <a:ext cx="44199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</a:t>
            </a:r>
            <a:endParaRPr sz="28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9" name="Google Shape;109;p15"/>
          <p:cNvGraphicFramePr/>
          <p:nvPr>
            <p:extLst>
              <p:ext uri="{D42A27DB-BD31-4B8C-83A1-F6EECF244321}">
                <p14:modId xmlns:p14="http://schemas.microsoft.com/office/powerpoint/2010/main" val="2135091585"/>
              </p:ext>
            </p:extLst>
          </p:nvPr>
        </p:nvGraphicFramePr>
        <p:xfrm>
          <a:off x="0" y="65651"/>
          <a:ext cx="9014850" cy="4968310"/>
        </p:xfrm>
        <a:graphic>
          <a:graphicData uri="http://schemas.openxmlformats.org/drawingml/2006/table">
            <a:tbl>
              <a:tblPr firstRow="1" bandRow="1">
                <a:noFill/>
                <a:tableStyleId>{D948740C-0AA4-4141-9723-4832509AC94D}</a:tableStyleId>
              </a:tblPr>
              <a:tblGrid>
                <a:gridCol w="2086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8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Name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Description</a:t>
                      </a:r>
                      <a:endParaRPr sz="14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Co-production</a:t>
                      </a:r>
                      <a:endParaRPr sz="1800" b="1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1970’s:</a:t>
                      </a:r>
                      <a:r>
                        <a:rPr lang="en-US" sz="1800" u="none" strike="noStrike" cap="none" baseline="0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C</a:t>
                      </a: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itizens 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participating in service design and delivery </a:t>
                      </a: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produces 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public benefits (</a:t>
                      </a:r>
                      <a:r>
                        <a:rPr lang="en-US" sz="18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Ostrom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Co-creation</a:t>
                      </a:r>
                      <a:endParaRPr sz="1800" b="1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Operational </a:t>
                      </a: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co-creation:</a:t>
                      </a:r>
                      <a:r>
                        <a:rPr lang="en-US" sz="1800" u="none" strike="noStrike" cap="none" baseline="0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Business (</a:t>
                      </a:r>
                      <a:r>
                        <a:rPr lang="en-US" sz="1800" u="none" strike="noStrike" cap="none" baseline="0" dirty="0" err="1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Ramaswamy</a:t>
                      </a:r>
                      <a:r>
                        <a:rPr lang="en-US" sz="1800" u="none" strike="noStrike" cap="none" baseline="0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). </a:t>
                      </a: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“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Model 2” relationship (Gibbons) “Bricolage” (Van D </a:t>
                      </a:r>
                      <a:r>
                        <a:rPr lang="en-US" sz="18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Ven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Johnson). Three principles: Systems perspective, research as creative enterprise, quality of partnership (</a:t>
                      </a:r>
                      <a:r>
                        <a:rPr lang="en-US" sz="18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Greenlaugh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Participatory design</a:t>
                      </a:r>
                      <a:endParaRPr sz="18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Consumers 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and user involvement </a:t>
                      </a: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Davies). </a:t>
                      </a: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1960’s 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 </a:t>
                      </a: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Scandinavia; computer software 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en-US" sz="18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Verbiest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). </a:t>
                      </a:r>
                      <a:endParaRPr sz="18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Experience-based  Co-design</a:t>
                      </a:r>
                      <a:endParaRPr sz="18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Identify 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key “touch points” (emotionally sig. points) </a:t>
                      </a: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en-US" sz="18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Donetto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Co-Knowledge Transfer</a:t>
                      </a:r>
                      <a:endParaRPr sz="18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Drive 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shared understanding of a problem and its solutions (Powell)</a:t>
                      </a:r>
                      <a:endParaRPr sz="18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Co-design</a:t>
                      </a:r>
                      <a:endParaRPr sz="18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Facilitated</a:t>
                      </a:r>
                      <a:r>
                        <a:rPr lang="en-US" sz="1800" u="none" strike="noStrike" cap="none" baseline="0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design using research syntheses </a:t>
                      </a: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en-US" sz="1800" u="none" strike="noStrike" cap="none" dirty="0" err="1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Szebeko</a:t>
                      </a:r>
                      <a:r>
                        <a:rPr lang="en-US" sz="18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&amp; Tan; </a:t>
                      </a:r>
                      <a:r>
                        <a:rPr lang="en-US" sz="18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Greenlaugh</a:t>
                      </a:r>
                      <a:r>
                        <a:rPr lang="en-US" sz="18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svick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01" y="149545"/>
            <a:ext cx="3366039" cy="24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Google Shape;114;p16" descr="C:\Users\krisvick\Desktop\shutterstock_1383484115.jpg"/>
          <p:cNvPicPr preferRelativeResize="0"/>
          <p:nvPr/>
        </p:nvPicPr>
        <p:blipFill rotWithShape="1">
          <a:blip r:embed="rId4">
            <a:alphaModFix/>
          </a:blip>
          <a:srcRect l="15816" t="52299" r="58370" b="34263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C:\Users\krisvick\Desktop\shutterstock_1383484115.jpg"/>
          <p:cNvPicPr preferRelativeResize="0"/>
          <p:nvPr/>
        </p:nvPicPr>
        <p:blipFill rotWithShape="1">
          <a:blip r:embed="rId4">
            <a:alphaModFix/>
          </a:blip>
          <a:srcRect t="79587" r="69535" b="8517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C:\Users\krisvick\Desktop\shutterstock_1383484115.jpg"/>
          <p:cNvPicPr preferRelativeResize="0"/>
          <p:nvPr/>
        </p:nvPicPr>
        <p:blipFill rotWithShape="1">
          <a:blip r:embed="rId4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C:\Users\krisvick\Desktop\Untitled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209400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Theory &amp; Rationale</a:t>
            </a:r>
            <a:endParaRPr sz="2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136071" y="1164775"/>
            <a:ext cx="5540335" cy="84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Conceptual synthesis of </a:t>
            </a:r>
            <a:r>
              <a:rPr lang="en-US" sz="21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different models </a:t>
            </a:r>
            <a:r>
              <a:rPr lang="en-US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1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co-creation: Technological, Business, Healthcare, and CBPR </a:t>
            </a:r>
            <a:r>
              <a:rPr lang="en-US" sz="15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(Gree</a:t>
            </a:r>
            <a:r>
              <a:rPr lang="en-US" sz="15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nhalgh et al., 2017)</a:t>
            </a:r>
            <a:r>
              <a:rPr lang="en-US" sz="1550" b="0" i="0" u="none" strike="noStrike" cap="none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5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426856" y="2603678"/>
            <a:ext cx="7348290" cy="27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❖"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sym typeface="Arial"/>
              </a:rPr>
              <a:t>Systems Perspective: Organizations </a:t>
            </a:r>
            <a:r>
              <a:rPr lang="en-US" sz="1800" b="0" i="0" u="none" strike="noStrike" cap="none" dirty="0">
                <a:solidFill>
                  <a:srgbClr val="000000"/>
                </a:solidFill>
                <a:sym typeface="Arial"/>
              </a:rPr>
              <a:t>are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sym typeface="Arial"/>
              </a:rPr>
              <a:t>emergent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endParaRPr lang="en-US" sz="18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❖"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sym typeface="Arial"/>
              </a:rPr>
              <a:t>Research </a:t>
            </a:r>
            <a:r>
              <a:rPr lang="en-US" sz="1800" b="0" i="0" u="none" strike="noStrike" cap="none" dirty="0">
                <a:solidFill>
                  <a:srgbClr val="000000"/>
                </a:solidFill>
                <a:sym typeface="Arial"/>
              </a:rPr>
              <a:t>as creative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sym typeface="Arial"/>
              </a:rPr>
              <a:t>endeavor</a:t>
            </a:r>
            <a:endParaRPr sz="1800" dirty="0" smtClean="0"/>
          </a:p>
          <a:p>
            <a:pPr marL="457200">
              <a:buSzPts val="1700"/>
            </a:pPr>
            <a:endParaRPr sz="18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❖"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sym typeface="Arial"/>
              </a:rPr>
              <a:t>Process </a:t>
            </a:r>
            <a:r>
              <a:rPr lang="en-US" sz="1800" b="0" i="0" u="none" strike="noStrike" cap="none" dirty="0">
                <a:solidFill>
                  <a:srgbClr val="000000"/>
                </a:solidFill>
                <a:sym typeface="Arial"/>
              </a:rPr>
              <a:t>is as important as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sym typeface="Arial"/>
              </a:rPr>
              <a:t>products</a:t>
            </a:r>
            <a:endParaRPr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231575" y="665021"/>
            <a:ext cx="107281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</a:t>
            </a:r>
            <a:endParaRPr lang="en-US" sz="125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6306" y="676896"/>
            <a:ext cx="116579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</a:t>
            </a:r>
            <a:endParaRPr lang="en-US" sz="125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1473" y="1668822"/>
            <a:ext cx="82141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CBPR</a:t>
            </a:r>
            <a:endParaRPr lang="en-US" sz="125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0793" y="1615365"/>
            <a:ext cx="10728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Techno-logical</a:t>
            </a:r>
            <a:endParaRPr lang="en-US" sz="115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9859" y="1648323"/>
            <a:ext cx="12878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CODESIGN</a:t>
            </a:r>
            <a:endParaRPr lang="en-US" sz="1650" b="1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3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7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209400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Claimed Outcomes</a:t>
            </a:r>
            <a:endParaRPr sz="26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710756" y="1414155"/>
            <a:ext cx="7863227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 are </a:t>
            </a: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valued and enduring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27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power between academic and nonacademic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partners.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27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involvement leads to buy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and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 of developed innovations</a:t>
            </a:r>
            <a:endParaRPr dirty="0"/>
          </a:p>
          <a:p>
            <a:pPr marL="3429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3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7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209400" y="149544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Critiques</a:t>
            </a:r>
            <a:endParaRPr sz="28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162000" y="1099188"/>
            <a:ext cx="8934600" cy="366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academic-industry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                   suppression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open knowledge to maximize commercialism (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Ziman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1996)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27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niversally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applicable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answers   </a:t>
            </a:r>
            <a:r>
              <a:rPr lang="en-US" sz="4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tenable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27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ideas shift from investigator-initiated ideas to those of wealthy funding bodies with their own agendas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657850" y="1634490"/>
            <a:ext cx="8229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3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7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209400" y="0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Design vs. Research </a:t>
            </a:r>
            <a:endParaRPr sz="22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vs. Evidence</a:t>
            </a:r>
            <a:endParaRPr sz="22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209400" y="1295401"/>
            <a:ext cx="8314491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research and CBPR are explicitly research endeavors. 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14300"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114300" marR="0"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created </a:t>
            </a:r>
            <a:r>
              <a:rPr lang="en-US" sz="1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 sz="1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Designers are not necessarily researchers. </a:t>
            </a:r>
            <a:endParaRPr lang="en-US"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8">
              <a:spcBef>
                <a:spcPts val="1560"/>
              </a:spcBef>
              <a:buClr>
                <a:schemeClr val="dk1"/>
              </a:buClr>
              <a:buSzPts val="1800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created </a:t>
            </a:r>
            <a:r>
              <a:rPr lang="en-US" sz="1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endParaRPr sz="19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where does </a:t>
            </a:r>
            <a:r>
              <a:rPr lang="en-US" sz="20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en-US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 in design?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20"/>
          <p:cNvGraphicFramePr/>
          <p:nvPr>
            <p:extLst>
              <p:ext uri="{D42A27DB-BD31-4B8C-83A1-F6EECF244321}">
                <p14:modId xmlns:p14="http://schemas.microsoft.com/office/powerpoint/2010/main" val="1135325472"/>
              </p:ext>
            </p:extLst>
          </p:nvPr>
        </p:nvGraphicFramePr>
        <p:xfrm>
          <a:off x="118754" y="106879"/>
          <a:ext cx="8894625" cy="4932755"/>
        </p:xfrm>
        <a:graphic>
          <a:graphicData uri="http://schemas.openxmlformats.org/drawingml/2006/table">
            <a:tbl>
              <a:tblPr firstRow="1" bandRow="1">
                <a:noFill/>
                <a:tableStyleId>{D948740C-0AA4-4141-9723-4832509AC94D}</a:tableStyleId>
              </a:tblPr>
              <a:tblGrid>
                <a:gridCol w="187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0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3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3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Facilitator</a:t>
                      </a:r>
                      <a:endParaRPr sz="16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Informer</a:t>
                      </a:r>
                      <a:endParaRPr sz="16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Evaluator</a:t>
                      </a:r>
                      <a:endParaRPr sz="16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Adaptation of EBCD for mental health (Palmer)</a:t>
                      </a:r>
                      <a:endParaRPr sz="12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Led the </a:t>
                      </a:r>
                      <a:r>
                        <a:rPr lang="en-US" sz="12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process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Focus groups. </a:t>
                      </a:r>
                      <a:r>
                        <a:rPr lang="en-US" sz="12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Used</a:t>
                      </a:r>
                      <a:r>
                        <a:rPr lang="en-US" sz="1200" u="none" strike="noStrike" cap="none" baseline="0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2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logic models </a:t>
                      </a:r>
                      <a:r>
                        <a:rPr lang="en-U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and previous evaluations.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Not mentioned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Primary care improvement (Greenhalgh)</a:t>
                      </a:r>
                      <a:endParaRPr sz="12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Led the </a:t>
                      </a:r>
                      <a:r>
                        <a:rPr lang="en-US" sz="12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process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Collected patient data. Systematic literature reviews. Surveyed patients/staff. 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Pilot tested primary care improvement tools/clinical model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Developed decision heuristics for medical care (Davies)</a:t>
                      </a:r>
                      <a:endParaRPr sz="12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Led the </a:t>
                      </a:r>
                      <a:r>
                        <a:rPr lang="en-US" sz="12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process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Literature reviews. Qualitative interviews/focus groups. Rapid appraisal of literature. 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Evaluate usability but recommends external evaluators used for efficacy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Review paper on co creation (Langley)</a:t>
                      </a:r>
                      <a:endParaRPr sz="12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Guide </a:t>
                      </a:r>
                      <a:r>
                        <a:rPr lang="en-U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stakeholder group through a creation process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Translate research findings through role play or narrative descriptions to design group. 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Not mentioned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Protocol paper for co-knowledge translation (Powell)</a:t>
                      </a:r>
                      <a:endParaRPr sz="12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Researcher moves the creation process </a:t>
                      </a:r>
                      <a:r>
                        <a:rPr lang="en-US" sz="12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forward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Evidence synthesis from related studies. Designing surveys. Conducting focus groups. 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Evaluate developed innovations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Codesigned Mhealth app (Verbiest)</a:t>
                      </a:r>
                      <a:endParaRPr sz="1200" b="1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Led the</a:t>
                      </a:r>
                      <a:r>
                        <a:rPr lang="en-US" sz="1200" u="none" strike="noStrike" cap="none" baseline="0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process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Brought in evidence synthesis after stakeholder group confirmed values and function. </a:t>
                      </a: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Notes intent to evaluate 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15816" t="52299" r="58370" b="34263"/>
          <a:stretch/>
        </p:blipFill>
        <p:spPr>
          <a:xfrm>
            <a:off x="0" y="4924424"/>
            <a:ext cx="327661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t="79587" r="69535" b="8517"/>
          <a:stretch/>
        </p:blipFill>
        <p:spPr>
          <a:xfrm>
            <a:off x="6172200" y="4924423"/>
            <a:ext cx="3014477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 descr="C:\Users\krisvick\Desktop\shutterstock_1383484115.jpg"/>
          <p:cNvPicPr preferRelativeResize="0"/>
          <p:nvPr/>
        </p:nvPicPr>
        <p:blipFill rotWithShape="1">
          <a:blip r:embed="rId3">
            <a:alphaModFix/>
          </a:blip>
          <a:srcRect l="72673" t="59947" b="30335"/>
          <a:stretch/>
        </p:blipFill>
        <p:spPr>
          <a:xfrm>
            <a:off x="3048000" y="4924425"/>
            <a:ext cx="31242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 descr="C:\Users\krisvick\Desktop\Untitled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838701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209400" y="42669"/>
            <a:ext cx="4419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Codesign</a:t>
            </a:r>
            <a:endParaRPr sz="1800" b="1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Common Researcher   Activities</a:t>
            </a:r>
            <a:endParaRPr sz="21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52399" y="1093025"/>
            <a:ext cx="8587839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Facilitation</a:t>
            </a:r>
            <a:endParaRPr sz="1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all studies, researcher was the lead convener/facilitator of design effort. </a:t>
            </a:r>
            <a:r>
              <a:rPr lang="en-US" sz="1600" b="0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600" dirty="0"/>
          </a:p>
          <a:p>
            <a:pPr marL="11430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synthesis</a:t>
            </a:r>
            <a:endParaRPr sz="1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six studies noted some level of evidence synthesis (systematic, rapid, informal). </a:t>
            </a:r>
            <a:r>
              <a:rPr lang="en-US" sz="1600" b="0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1600" dirty="0"/>
          </a:p>
          <a:p>
            <a:pPr marL="11430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Qualitative analysis</a:t>
            </a:r>
            <a:endParaRPr sz="1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studies used focus groups/interviews separate from design-oriented workshops/activities. </a:t>
            </a:r>
            <a:r>
              <a:rPr lang="en-US" sz="1600" b="0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1600" dirty="0"/>
          </a:p>
          <a:p>
            <a:pPr marL="11430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Empirical analysis</a:t>
            </a:r>
            <a:endParaRPr sz="1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studies designed surveys/gathered other empirical data to inform the process. </a:t>
            </a:r>
            <a:r>
              <a:rPr lang="en-US" sz="1600" b="0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1600" dirty="0"/>
          </a:p>
          <a:p>
            <a:pPr marL="114300" marR="0" lvl="0" indent="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1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studies explicitly noted that evaluation was part of the co-design process; two did not mention; and one suggested it was counter-indicated. </a:t>
            </a:r>
            <a:r>
              <a:rPr lang="en-US" sz="1600" b="0" i="0" u="none" strike="noStrike" cap="none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16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1294</Words>
  <Application>Microsoft Office PowerPoint</Application>
  <PresentationFormat>On-screen Show (16:9)</PresentationFormat>
  <Paragraphs>201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Noto Sans Symbols</vt:lpstr>
      <vt:lpstr>Gill Sans</vt:lpstr>
      <vt:lpstr>Calibri</vt:lpstr>
      <vt:lpstr>Verdana</vt:lpstr>
      <vt:lpstr>Franklin Gothic Medium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Vick, Kristin E</dc:creator>
  <cp:lastModifiedBy>Vick, Kristin E</cp:lastModifiedBy>
  <cp:revision>8</cp:revision>
  <dcterms:modified xsi:type="dcterms:W3CDTF">2019-06-05T16:54:43Z</dcterms:modified>
</cp:coreProperties>
</file>