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73" r:id="rId4"/>
    <p:sldId id="258" r:id="rId5"/>
    <p:sldId id="259" r:id="rId6"/>
    <p:sldId id="260" r:id="rId7"/>
    <p:sldId id="261" r:id="rId8"/>
    <p:sldId id="262" r:id="rId9"/>
    <p:sldId id="263" r:id="rId10"/>
    <p:sldId id="264" r:id="rId11"/>
    <p:sldId id="265" r:id="rId12"/>
    <p:sldId id="266" r:id="rId13"/>
    <p:sldId id="267" r:id="rId14"/>
    <p:sldId id="268" r:id="rId15"/>
    <p:sldId id="269" r:id="rId16"/>
    <p:sldId id="272" r:id="rId17"/>
    <p:sldId id="271" r:id="rId18"/>
  </p:sldIdLst>
  <p:sldSz cx="9144000" cy="5143500" type="screen16x9"/>
  <p:notesSz cx="6858000" cy="9144000"/>
  <p:embeddedFontLst>
    <p:embeddedFont>
      <p:font typeface="Gill Sans" panose="020B0604020202020204" charset="0"/>
      <p:regular r:id="rId20"/>
      <p:bold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ck, Kristin E" initials="VK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2514" y="-11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224104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a708674d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5a708674d0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a708674d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5a708674d0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a708674d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5a708674d0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a708674d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5a708674d0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a708674d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5a708674d0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a708674d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5a708674d0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a708674d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5a708674d0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a708674d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5a708674d0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a708674d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5a708674d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a708674d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g5a708674d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a708674d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5a708674d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a708674d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5a708674d0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a708674d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5a708674d0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a708674d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5a708674d0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1597820"/>
            <a:ext cx="7772400" cy="1102519"/>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1"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1"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1"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1"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4"/>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553201"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900114"/>
            <a:ext cx="4038600" cy="2545556"/>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body" idx="2"/>
          </p:nvPr>
        </p:nvSpPr>
        <p:spPr>
          <a:xfrm>
            <a:off x="4648200" y="900114"/>
            <a:ext cx="4038600" cy="2545556"/>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1"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6"/>
          <p:cNvSpPr txBox="1">
            <a:spLocks noGrp="1"/>
          </p:cNvSpPr>
          <p:nvPr>
            <p:ph type="body" idx="3"/>
          </p:nvPr>
        </p:nvSpPr>
        <p:spPr>
          <a:xfrm>
            <a:off x="4645027" y="1151335"/>
            <a:ext cx="4041775" cy="47982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4645027" y="1631156"/>
            <a:ext cx="4041775" cy="2963466"/>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1"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1"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1"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04789"/>
            <a:ext cx="5111750" cy="4389835"/>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2" y="1076327"/>
            <a:ext cx="3008313" cy="3518297"/>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1"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3600451"/>
            <a:ext cx="5486400" cy="425054"/>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4025504"/>
            <a:ext cx="5486400" cy="603647"/>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1"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1"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jp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5.pn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descr="C:\Users\krisvick\Desktop\shutterstock_1383484115.jpg"/>
          <p:cNvPicPr preferRelativeResize="0"/>
          <p:nvPr/>
        </p:nvPicPr>
        <p:blipFill rotWithShape="1">
          <a:blip r:embed="rId3">
            <a:alphaModFix/>
          </a:blip>
          <a:srcRect/>
          <a:stretch/>
        </p:blipFill>
        <p:spPr>
          <a:xfrm>
            <a:off x="-1" y="-29260"/>
            <a:ext cx="9144003" cy="5172760"/>
          </a:xfrm>
          <a:prstGeom prst="rect">
            <a:avLst/>
          </a:prstGeom>
          <a:noFill/>
          <a:ln>
            <a:noFill/>
          </a:ln>
        </p:spPr>
      </p:pic>
      <p:pic>
        <p:nvPicPr>
          <p:cNvPr id="85" name="Google Shape;85;p13" descr="C:\Users\krisvick\Desktop\download (1).png"/>
          <p:cNvPicPr preferRelativeResize="0"/>
          <p:nvPr/>
        </p:nvPicPr>
        <p:blipFill rotWithShape="1">
          <a:blip r:embed="rId4">
            <a:alphaModFix/>
          </a:blip>
          <a:srcRect/>
          <a:stretch/>
        </p:blipFill>
        <p:spPr>
          <a:xfrm>
            <a:off x="7620000" y="4095750"/>
            <a:ext cx="1275330" cy="844870"/>
          </a:xfrm>
          <a:prstGeom prst="rect">
            <a:avLst/>
          </a:prstGeom>
          <a:noFill/>
          <a:ln>
            <a:noFill/>
          </a:ln>
        </p:spPr>
      </p:pic>
      <p:pic>
        <p:nvPicPr>
          <p:cNvPr id="86" name="Google Shape;86;p13" descr="C:\Users\krisvick\Desktop\PBSCI_UWMC_Gold.jpg"/>
          <p:cNvPicPr preferRelativeResize="0"/>
          <p:nvPr/>
        </p:nvPicPr>
        <p:blipFill rotWithShape="1">
          <a:blip r:embed="rId5">
            <a:alphaModFix/>
          </a:blip>
          <a:srcRect/>
          <a:stretch/>
        </p:blipFill>
        <p:spPr>
          <a:xfrm>
            <a:off x="5410200" y="4248150"/>
            <a:ext cx="1950720" cy="558766"/>
          </a:xfrm>
          <a:prstGeom prst="rect">
            <a:avLst/>
          </a:prstGeom>
          <a:noFill/>
          <a:ln>
            <a:noFill/>
          </a:ln>
        </p:spPr>
      </p:pic>
      <p:sp>
        <p:nvSpPr>
          <p:cNvPr id="87" name="Google Shape;87;p13"/>
          <p:cNvSpPr txBox="1"/>
          <p:nvPr/>
        </p:nvSpPr>
        <p:spPr>
          <a:xfrm>
            <a:off x="243230" y="3737579"/>
            <a:ext cx="5029200" cy="166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baseline="30000" dirty="0" smtClean="0">
                <a:solidFill>
                  <a:srgbClr val="F2F2F2"/>
                </a:solidFill>
                <a:latin typeface="Gill Sans"/>
                <a:ea typeface="Gill Sans"/>
                <a:cs typeface="Gill Sans"/>
                <a:sym typeface="Gill Sans"/>
              </a:rPr>
              <a:t>1</a:t>
            </a:r>
            <a:r>
              <a:rPr lang="en-US" sz="1150" dirty="0" smtClean="0">
                <a:solidFill>
                  <a:srgbClr val="F2F2F2"/>
                </a:solidFill>
                <a:latin typeface="Gill Sans"/>
                <a:ea typeface="Gill Sans"/>
                <a:cs typeface="Gill Sans"/>
                <a:sym typeface="Gill Sans"/>
              </a:rPr>
              <a:t>Department </a:t>
            </a:r>
            <a:r>
              <a:rPr lang="en-US" sz="1150" dirty="0">
                <a:solidFill>
                  <a:srgbClr val="F2F2F2"/>
                </a:solidFill>
                <a:latin typeface="Gill Sans"/>
                <a:ea typeface="Gill Sans"/>
                <a:cs typeface="Gill Sans"/>
                <a:sym typeface="Gill Sans"/>
              </a:rPr>
              <a:t>of Psychiatry, University of Washington School of Medicine</a:t>
            </a:r>
            <a:endParaRPr sz="1150" dirty="0">
              <a:solidFill>
                <a:srgbClr val="F2F2F2"/>
              </a:solidFill>
              <a:latin typeface="Gill Sans"/>
              <a:ea typeface="Gill Sans"/>
              <a:cs typeface="Gill Sans"/>
              <a:sym typeface="Gill Sans"/>
            </a:endParaRPr>
          </a:p>
          <a:p>
            <a:pPr marL="0" marR="0" lvl="0" indent="0" algn="l" rtl="0">
              <a:spcBef>
                <a:spcPts val="600"/>
              </a:spcBef>
              <a:spcAft>
                <a:spcPts val="0"/>
              </a:spcAft>
              <a:buNone/>
            </a:pPr>
            <a:r>
              <a:rPr lang="en-US" sz="1150" dirty="0">
                <a:solidFill>
                  <a:srgbClr val="F2F2F2"/>
                </a:solidFill>
                <a:latin typeface="Gill Sans"/>
                <a:ea typeface="Gill Sans"/>
                <a:cs typeface="Gill Sans"/>
                <a:sym typeface="Gill Sans"/>
              </a:rPr>
              <a:t>School of Social Work, University of Washington School of Medicine</a:t>
            </a:r>
            <a:endParaRPr sz="1150" dirty="0">
              <a:solidFill>
                <a:srgbClr val="F2F2F2"/>
              </a:solidFill>
              <a:latin typeface="Gill Sans"/>
              <a:ea typeface="Gill Sans"/>
              <a:cs typeface="Gill Sans"/>
              <a:sym typeface="Gill Sans"/>
            </a:endParaRPr>
          </a:p>
          <a:p>
            <a:pPr marL="0" marR="0" lvl="0" indent="0" algn="l" rtl="0">
              <a:spcBef>
                <a:spcPts val="600"/>
              </a:spcBef>
              <a:spcAft>
                <a:spcPts val="0"/>
              </a:spcAft>
              <a:buNone/>
            </a:pPr>
            <a:r>
              <a:rPr lang="en-US" sz="1150" dirty="0">
                <a:solidFill>
                  <a:srgbClr val="F2F2F2"/>
                </a:solidFill>
                <a:latin typeface="Gill Sans"/>
                <a:ea typeface="Gill Sans"/>
                <a:cs typeface="Gill Sans"/>
                <a:sym typeface="Gill Sans"/>
              </a:rPr>
              <a:t>College of Education, University of Oregon</a:t>
            </a:r>
            <a:endParaRPr sz="1150" dirty="0">
              <a:solidFill>
                <a:srgbClr val="F2F2F2"/>
              </a:solidFill>
              <a:latin typeface="Gill Sans"/>
              <a:ea typeface="Gill Sans"/>
              <a:cs typeface="Gill Sans"/>
              <a:sym typeface="Gill Sans"/>
            </a:endParaRPr>
          </a:p>
          <a:p>
            <a:pPr marL="0" marR="0" lvl="0" indent="0" algn="l" rtl="0">
              <a:spcBef>
                <a:spcPts val="600"/>
              </a:spcBef>
              <a:spcAft>
                <a:spcPts val="0"/>
              </a:spcAft>
              <a:buNone/>
            </a:pPr>
            <a:r>
              <a:rPr lang="en-US" sz="1150" dirty="0">
                <a:solidFill>
                  <a:srgbClr val="F2F2F2"/>
                </a:solidFill>
                <a:latin typeface="Gill Sans"/>
                <a:ea typeface="Gill Sans"/>
                <a:cs typeface="Gill Sans"/>
                <a:sym typeface="Gill Sans"/>
              </a:rPr>
              <a:t>Committee for Children</a:t>
            </a:r>
            <a:endParaRPr sz="1150" dirty="0">
              <a:solidFill>
                <a:srgbClr val="F2F2F2"/>
              </a:solidFill>
              <a:latin typeface="Gill Sans"/>
              <a:ea typeface="Gill Sans"/>
              <a:cs typeface="Gill Sans"/>
              <a:sym typeface="Gill Sans"/>
            </a:endParaRPr>
          </a:p>
          <a:p>
            <a:pPr marL="0" marR="0" lvl="0" indent="0" algn="l" rtl="0">
              <a:spcBef>
                <a:spcPts val="1600"/>
              </a:spcBef>
              <a:spcAft>
                <a:spcPts val="0"/>
              </a:spcAft>
              <a:buNone/>
            </a:pPr>
            <a:r>
              <a:rPr lang="en-US" sz="1200" dirty="0" smtClean="0">
                <a:solidFill>
                  <a:srgbClr val="7F7F7F"/>
                </a:solidFill>
              </a:rPr>
              <a:t>Special thanks to Kristin Vick, MPA</a:t>
            </a:r>
            <a:r>
              <a:rPr lang="en-US" sz="1000" baseline="30000" dirty="0" smtClean="0">
                <a:solidFill>
                  <a:srgbClr val="7F7F7F"/>
                </a:solidFill>
              </a:rPr>
              <a:t>1</a:t>
            </a:r>
            <a:r>
              <a:rPr lang="en-US" sz="1200" dirty="0" smtClean="0">
                <a:solidFill>
                  <a:srgbClr val="7F7F7F"/>
                </a:solidFill>
              </a:rPr>
              <a:t> </a:t>
            </a:r>
            <a:endParaRPr sz="1200" dirty="0">
              <a:solidFill>
                <a:srgbClr val="7F7F7F"/>
              </a:solidFill>
              <a:latin typeface="Arial"/>
              <a:ea typeface="Arial"/>
              <a:cs typeface="Arial"/>
              <a:sym typeface="Arial"/>
            </a:endParaRPr>
          </a:p>
          <a:p>
            <a:pPr marL="0" marR="0" lvl="0" indent="0" algn="l" rtl="0">
              <a:spcBef>
                <a:spcPts val="0"/>
              </a:spcBef>
              <a:spcAft>
                <a:spcPts val="0"/>
              </a:spcAft>
              <a:buNone/>
            </a:pPr>
            <a:endParaRPr sz="1200" dirty="0">
              <a:solidFill>
                <a:srgbClr val="7F7F7F"/>
              </a:solidFill>
              <a:latin typeface="Arial"/>
              <a:ea typeface="Arial"/>
              <a:cs typeface="Arial"/>
              <a:sym typeface="Arial"/>
            </a:endParaRPr>
          </a:p>
          <a:p>
            <a:pPr marL="0" marR="0" lvl="0" indent="0" algn="l" rtl="0">
              <a:spcBef>
                <a:spcPts val="0"/>
              </a:spcBef>
              <a:spcAft>
                <a:spcPts val="0"/>
              </a:spcAft>
              <a:buNone/>
            </a:pPr>
            <a:endParaRPr sz="1200" dirty="0">
              <a:solidFill>
                <a:srgbClr val="7F7F7F"/>
              </a:solidFill>
              <a:latin typeface="Arial"/>
              <a:ea typeface="Arial"/>
              <a:cs typeface="Arial"/>
              <a:sym typeface="Arial"/>
            </a:endParaRPr>
          </a:p>
        </p:txBody>
      </p:sp>
      <p:sp>
        <p:nvSpPr>
          <p:cNvPr id="88" name="Google Shape;88;p13"/>
          <p:cNvSpPr/>
          <p:nvPr/>
        </p:nvSpPr>
        <p:spPr>
          <a:xfrm>
            <a:off x="228600" y="2431686"/>
            <a:ext cx="3733800" cy="1077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smtClean="0">
                <a:solidFill>
                  <a:schemeClr val="lt1"/>
                </a:solidFill>
                <a:latin typeface="Gill Sans"/>
                <a:sym typeface="Gill Sans"/>
              </a:rPr>
              <a:t>Sarah Cusworth Walker, PhD</a:t>
            </a:r>
            <a:r>
              <a:rPr lang="en-US" sz="1050" baseline="30000" dirty="0" smtClean="0">
                <a:solidFill>
                  <a:schemeClr val="lt1"/>
                </a:solidFill>
                <a:latin typeface="Gill Sans"/>
                <a:sym typeface="Gill Sans"/>
              </a:rPr>
              <a:t>1</a:t>
            </a:r>
            <a:endParaRPr sz="1200" baseline="30000" dirty="0"/>
          </a:p>
          <a:p>
            <a:pPr marL="0" marR="0" lvl="0" indent="0" algn="l" rtl="0">
              <a:spcBef>
                <a:spcPts val="0"/>
              </a:spcBef>
              <a:spcAft>
                <a:spcPts val="0"/>
              </a:spcAft>
              <a:buNone/>
            </a:pPr>
            <a:r>
              <a:rPr lang="en-US" sz="1200" dirty="0" smtClean="0">
                <a:solidFill>
                  <a:schemeClr val="lt1"/>
                </a:solidFill>
                <a:latin typeface="Gill Sans"/>
                <a:ea typeface="Gill Sans"/>
                <a:cs typeface="Gill Sans"/>
                <a:sym typeface="Gill Sans"/>
              </a:rPr>
              <a:t>Asia Bishop, MSW, PhD Candidate</a:t>
            </a:r>
            <a:endParaRPr sz="1200" dirty="0"/>
          </a:p>
          <a:p>
            <a:pPr marL="0" marR="0" lvl="0" indent="0" algn="l" rtl="0">
              <a:spcBef>
                <a:spcPts val="0"/>
              </a:spcBef>
              <a:spcAft>
                <a:spcPts val="0"/>
              </a:spcAft>
              <a:buNone/>
            </a:pPr>
            <a:r>
              <a:rPr lang="en-US" sz="1200" dirty="0" smtClean="0">
                <a:solidFill>
                  <a:schemeClr val="lt1"/>
                </a:solidFill>
                <a:latin typeface="Gill Sans"/>
                <a:ea typeface="Gill Sans"/>
                <a:cs typeface="Gill Sans"/>
                <a:sym typeface="Gill Sans"/>
              </a:rPr>
              <a:t>Leslie Leve, PhD</a:t>
            </a:r>
            <a:endParaRPr sz="1200" dirty="0"/>
          </a:p>
          <a:p>
            <a:pPr marL="0" marR="0" lvl="0" indent="0" algn="l" rtl="0">
              <a:spcBef>
                <a:spcPts val="0"/>
              </a:spcBef>
              <a:spcAft>
                <a:spcPts val="0"/>
              </a:spcAft>
              <a:buNone/>
            </a:pPr>
            <a:r>
              <a:rPr lang="en-US" sz="1200" dirty="0" smtClean="0">
                <a:solidFill>
                  <a:schemeClr val="lt1"/>
                </a:solidFill>
                <a:latin typeface="Gill Sans"/>
                <a:sym typeface="Gill Sans"/>
              </a:rPr>
              <a:t>Mylien Duong, PhD</a:t>
            </a:r>
          </a:p>
          <a:p>
            <a:pPr marL="0" marR="0" lvl="0" indent="0" algn="l" rtl="0">
              <a:spcBef>
                <a:spcPts val="0"/>
              </a:spcBef>
              <a:spcAft>
                <a:spcPts val="0"/>
              </a:spcAft>
              <a:buNone/>
            </a:pPr>
            <a:r>
              <a:rPr lang="en-US" sz="1200" dirty="0" smtClean="0">
                <a:solidFill>
                  <a:schemeClr val="lt1"/>
                </a:solidFill>
                <a:latin typeface="Gill Sans"/>
                <a:sym typeface="Gill Sans"/>
              </a:rPr>
              <a:t>Noah Gubner, PhD</a:t>
            </a:r>
            <a:r>
              <a:rPr lang="en-US" sz="1050" baseline="30000" dirty="0" smtClean="0">
                <a:solidFill>
                  <a:schemeClr val="lt1"/>
                </a:solidFill>
                <a:latin typeface="Gill Sans"/>
                <a:sym typeface="Gill Sans"/>
              </a:rPr>
              <a:t>1</a:t>
            </a:r>
            <a:r>
              <a:rPr lang="en-US" sz="1200" dirty="0" smtClean="0">
                <a:solidFill>
                  <a:schemeClr val="lt1"/>
                </a:solidFill>
                <a:latin typeface="Gill Sans"/>
                <a:sym typeface="Gill Sans"/>
              </a:rPr>
              <a:t> </a:t>
            </a:r>
          </a:p>
          <a:p>
            <a:pPr marL="0" marR="0" lvl="0" indent="0" algn="l" rtl="0">
              <a:spcBef>
                <a:spcPts val="0"/>
              </a:spcBef>
              <a:spcAft>
                <a:spcPts val="0"/>
              </a:spcAft>
              <a:buNone/>
            </a:pPr>
            <a:r>
              <a:rPr lang="en-US" sz="1200" dirty="0" smtClean="0">
                <a:solidFill>
                  <a:schemeClr val="lt1"/>
                </a:solidFill>
                <a:latin typeface="Gill Sans"/>
                <a:sym typeface="Gill Sans"/>
              </a:rPr>
              <a:t>Emi Gilbert, BS</a:t>
            </a:r>
            <a:r>
              <a:rPr lang="en-US" sz="1050" baseline="30000" dirty="0" smtClean="0">
                <a:solidFill>
                  <a:schemeClr val="lt1"/>
                </a:solidFill>
                <a:latin typeface="Gill Sans"/>
                <a:sym typeface="Gill Sans"/>
              </a:rPr>
              <a:t>1</a:t>
            </a:r>
            <a:endParaRPr sz="1050" baseline="30000" dirty="0"/>
          </a:p>
        </p:txBody>
      </p:sp>
      <p:sp>
        <p:nvSpPr>
          <p:cNvPr id="89" name="Google Shape;89;p13"/>
          <p:cNvSpPr txBox="1"/>
          <p:nvPr/>
        </p:nvSpPr>
        <p:spPr>
          <a:xfrm>
            <a:off x="247620" y="398155"/>
            <a:ext cx="5043830" cy="2077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150" b="1" i="0" u="none" strike="noStrike" cap="none" dirty="0">
                <a:solidFill>
                  <a:schemeClr val="dk1"/>
                </a:solidFill>
                <a:latin typeface="Gill Sans"/>
                <a:ea typeface="Gill Sans"/>
                <a:cs typeface="Gill Sans"/>
                <a:sym typeface="Gill Sans"/>
              </a:rPr>
              <a:t>MECHANISMS OF CHANGE </a:t>
            </a:r>
            <a:r>
              <a:rPr lang="en-US" sz="2150" b="1" dirty="0">
                <a:solidFill>
                  <a:schemeClr val="dk1"/>
                </a:solidFill>
                <a:latin typeface="Gill Sans"/>
                <a:ea typeface="Gill Sans"/>
                <a:cs typeface="Gill Sans"/>
                <a:sym typeface="Gill Sans"/>
              </a:rPr>
              <a:t>F</a:t>
            </a:r>
            <a:r>
              <a:rPr lang="en-US" sz="2150" b="1" i="0" u="none" strike="noStrike" cap="none" dirty="0">
                <a:solidFill>
                  <a:schemeClr val="dk1"/>
                </a:solidFill>
                <a:latin typeface="Gill Sans"/>
                <a:ea typeface="Gill Sans"/>
                <a:cs typeface="Gill Sans"/>
                <a:sym typeface="Gill Sans"/>
              </a:rPr>
              <a:t>OR SELECTIVE PREVENTION PROGRAMS IN JUVENILE COURTS: RESULTS FROM A FEMALE-SPECIFIC STUDY</a:t>
            </a:r>
            <a:endParaRPr sz="2150" b="1" dirty="0">
              <a:solidFill>
                <a:schemeClr val="dk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18" descr="C:\Users\krisvick\Desktop\shutterstock_1383484115.jpg"/>
          <p:cNvPicPr preferRelativeResize="0"/>
          <p:nvPr/>
        </p:nvPicPr>
        <p:blipFill rotWithShape="1">
          <a:blip r:embed="rId3">
            <a:alphaModFix/>
          </a:blip>
          <a:srcRect l="15816" t="52299" r="58370" b="34263"/>
          <a:stretch/>
        </p:blipFill>
        <p:spPr>
          <a:xfrm>
            <a:off x="0" y="4924424"/>
            <a:ext cx="3276615" cy="219075"/>
          </a:xfrm>
          <a:prstGeom prst="rect">
            <a:avLst/>
          </a:prstGeom>
          <a:noFill/>
          <a:ln>
            <a:noFill/>
          </a:ln>
        </p:spPr>
      </p:pic>
      <p:pic>
        <p:nvPicPr>
          <p:cNvPr id="137" name="Google Shape;137;p18" descr="C:\Users\krisvick\Desktop\shutterstock_1383484115.jpg"/>
          <p:cNvPicPr preferRelativeResize="0"/>
          <p:nvPr/>
        </p:nvPicPr>
        <p:blipFill rotWithShape="1">
          <a:blip r:embed="rId3">
            <a:alphaModFix/>
          </a:blip>
          <a:srcRect t="79587" r="69535" b="8518"/>
          <a:stretch/>
        </p:blipFill>
        <p:spPr>
          <a:xfrm>
            <a:off x="6172200" y="4924423"/>
            <a:ext cx="3014477" cy="219075"/>
          </a:xfrm>
          <a:prstGeom prst="rect">
            <a:avLst/>
          </a:prstGeom>
          <a:noFill/>
          <a:ln>
            <a:noFill/>
          </a:ln>
        </p:spPr>
      </p:pic>
      <p:pic>
        <p:nvPicPr>
          <p:cNvPr id="138" name="Google Shape;138;p18" descr="C:\Users\krisvick\Desktop\shutterstock_1383484115.jpg"/>
          <p:cNvPicPr preferRelativeResize="0"/>
          <p:nvPr/>
        </p:nvPicPr>
        <p:blipFill rotWithShape="1">
          <a:blip r:embed="rId3">
            <a:alphaModFix/>
          </a:blip>
          <a:srcRect l="72673" t="59947" b="30336"/>
          <a:stretch/>
        </p:blipFill>
        <p:spPr>
          <a:xfrm>
            <a:off x="3048000" y="4924425"/>
            <a:ext cx="3124200" cy="219075"/>
          </a:xfrm>
          <a:prstGeom prst="rect">
            <a:avLst/>
          </a:prstGeom>
          <a:noFill/>
          <a:ln>
            <a:noFill/>
          </a:ln>
        </p:spPr>
      </p:pic>
      <p:pic>
        <p:nvPicPr>
          <p:cNvPr id="139" name="Google Shape;139;p18" descr="C:\Users\krisvick\Desktop\Untitled6.png"/>
          <p:cNvPicPr preferRelativeResize="0"/>
          <p:nvPr/>
        </p:nvPicPr>
        <p:blipFill rotWithShape="1">
          <a:blip r:embed="rId4">
            <a:alphaModFix/>
          </a:blip>
          <a:srcRect/>
          <a:stretch/>
        </p:blipFill>
        <p:spPr>
          <a:xfrm>
            <a:off x="0" y="0"/>
            <a:ext cx="4838701" cy="1104900"/>
          </a:xfrm>
          <a:prstGeom prst="rect">
            <a:avLst/>
          </a:prstGeom>
          <a:noFill/>
          <a:ln>
            <a:noFill/>
          </a:ln>
        </p:spPr>
      </p:pic>
      <p:sp>
        <p:nvSpPr>
          <p:cNvPr id="140" name="Google Shape;140;p18"/>
          <p:cNvSpPr txBox="1"/>
          <p:nvPr/>
        </p:nvSpPr>
        <p:spPr>
          <a:xfrm>
            <a:off x="209400" y="149544"/>
            <a:ext cx="4419900" cy="80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CCCCCC"/>
                </a:solidFill>
              </a:rPr>
              <a:t>Mechanisms of Change</a:t>
            </a:r>
            <a:endParaRPr sz="1800" b="1" dirty="0">
              <a:solidFill>
                <a:srgbClr val="CCCCCC"/>
              </a:solidFill>
              <a:latin typeface="Arial"/>
              <a:ea typeface="Arial"/>
              <a:cs typeface="Arial"/>
              <a:sym typeface="Arial"/>
            </a:endParaRPr>
          </a:p>
          <a:p>
            <a:pPr marL="0" marR="0" lvl="0" indent="0" algn="l" rtl="0">
              <a:spcBef>
                <a:spcPts val="0"/>
              </a:spcBef>
              <a:spcAft>
                <a:spcPts val="0"/>
              </a:spcAft>
              <a:buNone/>
            </a:pPr>
            <a:endParaRPr sz="400" b="1" dirty="0">
              <a:solidFill>
                <a:srgbClr val="BFBFBF"/>
              </a:solidFill>
              <a:latin typeface="Arial"/>
              <a:ea typeface="Arial"/>
              <a:cs typeface="Arial"/>
              <a:sym typeface="Arial"/>
            </a:endParaRPr>
          </a:p>
          <a:p>
            <a:pPr marL="0" marR="0" lvl="0" indent="0" algn="l" rtl="0">
              <a:spcBef>
                <a:spcPts val="0"/>
              </a:spcBef>
              <a:spcAft>
                <a:spcPts val="0"/>
              </a:spcAft>
              <a:buNone/>
            </a:pPr>
            <a:r>
              <a:rPr lang="en-US" sz="2400" b="1" dirty="0" smtClean="0">
                <a:solidFill>
                  <a:srgbClr val="FFFFFF"/>
                </a:solidFill>
              </a:rPr>
              <a:t>Mediation Analysis Plan</a:t>
            </a:r>
            <a:endParaRPr sz="2400" b="1" dirty="0">
              <a:solidFill>
                <a:srgbClr val="FFFFFF"/>
              </a:solidFill>
              <a:latin typeface="Arial"/>
              <a:ea typeface="Arial"/>
              <a:cs typeface="Arial"/>
              <a:sym typeface="Arial"/>
            </a:endParaRPr>
          </a:p>
        </p:txBody>
      </p:sp>
      <p:sp>
        <p:nvSpPr>
          <p:cNvPr id="9" name="TextBox 8"/>
          <p:cNvSpPr txBox="1"/>
          <p:nvPr/>
        </p:nvSpPr>
        <p:spPr>
          <a:xfrm>
            <a:off x="7511831" y="1636200"/>
            <a:ext cx="1413030" cy="573821"/>
          </a:xfrm>
          <a:prstGeom prst="rect">
            <a:avLst/>
          </a:prstGeom>
          <a:noFill/>
          <a:ln w="25400">
            <a:solidFill>
              <a:schemeClr val="accent1"/>
            </a:solidFill>
          </a:ln>
        </p:spPr>
        <p:txBody>
          <a:bodyPr wrap="square" lIns="0" rIns="0" rtlCol="0" anchor="ctr" anchorCtr="0">
            <a:noAutofit/>
          </a:bodyPr>
          <a:lstStyle/>
          <a:p>
            <a:pPr algn="ctr"/>
            <a:r>
              <a:rPr lang="en-US" sz="1600" b="1" dirty="0">
                <a:solidFill>
                  <a:srgbClr val="C00000"/>
                </a:solidFill>
              </a:rPr>
              <a:t>Y (Outcome)</a:t>
            </a:r>
          </a:p>
        </p:txBody>
      </p:sp>
      <p:sp>
        <p:nvSpPr>
          <p:cNvPr id="10" name="TextBox 9"/>
          <p:cNvSpPr txBox="1"/>
          <p:nvPr/>
        </p:nvSpPr>
        <p:spPr>
          <a:xfrm>
            <a:off x="3479522" y="1663416"/>
            <a:ext cx="1500278" cy="537533"/>
          </a:xfrm>
          <a:prstGeom prst="rect">
            <a:avLst/>
          </a:prstGeom>
          <a:noFill/>
          <a:ln w="25400">
            <a:solidFill>
              <a:schemeClr val="accent1"/>
            </a:solidFill>
          </a:ln>
        </p:spPr>
        <p:txBody>
          <a:bodyPr wrap="square" rtlCol="0" anchor="ctr" anchorCtr="0">
            <a:noAutofit/>
          </a:bodyPr>
          <a:lstStyle/>
          <a:p>
            <a:pPr algn="ctr"/>
            <a:r>
              <a:rPr lang="en-US" sz="1600" b="1" dirty="0">
                <a:solidFill>
                  <a:srgbClr val="C00000"/>
                </a:solidFill>
              </a:rPr>
              <a:t>X (Predictor)</a:t>
            </a:r>
          </a:p>
        </p:txBody>
      </p:sp>
      <p:cxnSp>
        <p:nvCxnSpPr>
          <p:cNvPr id="11" name="Straight Arrow Connector 10"/>
          <p:cNvCxnSpPr>
            <a:stCxn id="10" idx="0"/>
            <a:endCxn id="12" idx="1"/>
          </p:cNvCxnSpPr>
          <p:nvPr/>
        </p:nvCxnSpPr>
        <p:spPr>
          <a:xfrm flipV="1">
            <a:off x="4229661" y="442423"/>
            <a:ext cx="1248066" cy="1220993"/>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77727" y="149544"/>
            <a:ext cx="1397572" cy="585757"/>
          </a:xfrm>
          <a:prstGeom prst="rect">
            <a:avLst/>
          </a:prstGeom>
          <a:noFill/>
          <a:ln w="25400">
            <a:solidFill>
              <a:schemeClr val="accent1"/>
            </a:solidFill>
          </a:ln>
        </p:spPr>
        <p:txBody>
          <a:bodyPr wrap="square" rtlCol="0">
            <a:noAutofit/>
          </a:bodyPr>
          <a:lstStyle/>
          <a:p>
            <a:pPr algn="ctr"/>
            <a:endParaRPr lang="en-US" sz="1000" dirty="0"/>
          </a:p>
        </p:txBody>
      </p:sp>
      <p:cxnSp>
        <p:nvCxnSpPr>
          <p:cNvPr id="13" name="Straight Arrow Connector 12"/>
          <p:cNvCxnSpPr>
            <a:stCxn id="12" idx="3"/>
            <a:endCxn id="9" idx="0"/>
          </p:cNvCxnSpPr>
          <p:nvPr/>
        </p:nvCxnSpPr>
        <p:spPr>
          <a:xfrm>
            <a:off x="6875299" y="442423"/>
            <a:ext cx="1343047" cy="1193777"/>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3"/>
            <a:endCxn id="9" idx="1"/>
          </p:cNvCxnSpPr>
          <p:nvPr/>
        </p:nvCxnSpPr>
        <p:spPr>
          <a:xfrm flipV="1">
            <a:off x="4979800" y="1923111"/>
            <a:ext cx="2532031" cy="9072"/>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509856" y="273146"/>
            <a:ext cx="1333314" cy="338554"/>
          </a:xfrm>
          <a:prstGeom prst="rect">
            <a:avLst/>
          </a:prstGeom>
        </p:spPr>
        <p:txBody>
          <a:bodyPr wrap="none">
            <a:spAutoFit/>
          </a:bodyPr>
          <a:lstStyle/>
          <a:p>
            <a:r>
              <a:rPr lang="en-US" sz="1600" b="1" dirty="0" smtClean="0">
                <a:solidFill>
                  <a:srgbClr val="C00000"/>
                </a:solidFill>
              </a:rPr>
              <a:t>M (Mediator)</a:t>
            </a:r>
            <a:endParaRPr lang="en-US" sz="1600" b="1" dirty="0">
              <a:solidFill>
                <a:srgbClr val="C00000"/>
              </a:solidFill>
            </a:endParaRPr>
          </a:p>
        </p:txBody>
      </p:sp>
      <p:sp>
        <p:nvSpPr>
          <p:cNvPr id="16" name="Rectangle 15"/>
          <p:cNvSpPr/>
          <p:nvPr/>
        </p:nvSpPr>
        <p:spPr>
          <a:xfrm>
            <a:off x="4540221" y="794630"/>
            <a:ext cx="298480" cy="338554"/>
          </a:xfrm>
          <a:prstGeom prst="rect">
            <a:avLst/>
          </a:prstGeom>
        </p:spPr>
        <p:txBody>
          <a:bodyPr wrap="none">
            <a:spAutoFit/>
          </a:bodyPr>
          <a:lstStyle/>
          <a:p>
            <a:r>
              <a:rPr lang="en-US" sz="1600" b="1" dirty="0" smtClean="0">
                <a:solidFill>
                  <a:srgbClr val="C00000"/>
                </a:solidFill>
              </a:rPr>
              <a:t>a</a:t>
            </a:r>
            <a:endParaRPr lang="en-US" b="1" baseline="-25000" dirty="0">
              <a:solidFill>
                <a:srgbClr val="C00000"/>
              </a:solidFill>
            </a:endParaRPr>
          </a:p>
        </p:txBody>
      </p:sp>
      <p:sp>
        <p:nvSpPr>
          <p:cNvPr id="17" name="Rectangle 16"/>
          <p:cNvSpPr/>
          <p:nvPr/>
        </p:nvSpPr>
        <p:spPr>
          <a:xfrm>
            <a:off x="7511831" y="766346"/>
            <a:ext cx="309700" cy="338554"/>
          </a:xfrm>
          <a:prstGeom prst="rect">
            <a:avLst/>
          </a:prstGeom>
        </p:spPr>
        <p:txBody>
          <a:bodyPr wrap="none">
            <a:spAutoFit/>
          </a:bodyPr>
          <a:lstStyle/>
          <a:p>
            <a:r>
              <a:rPr lang="en-US" sz="1600" b="1" dirty="0" smtClean="0">
                <a:solidFill>
                  <a:srgbClr val="C00000"/>
                </a:solidFill>
              </a:rPr>
              <a:t>b</a:t>
            </a:r>
            <a:endParaRPr lang="en-US" sz="1600" b="1" baseline="-25000" dirty="0">
              <a:solidFill>
                <a:srgbClr val="C00000"/>
              </a:solidFill>
            </a:endParaRPr>
          </a:p>
        </p:txBody>
      </p:sp>
      <p:sp>
        <p:nvSpPr>
          <p:cNvPr id="18" name="Rectangle 17"/>
          <p:cNvSpPr/>
          <p:nvPr/>
        </p:nvSpPr>
        <p:spPr>
          <a:xfrm>
            <a:off x="6104336" y="1923110"/>
            <a:ext cx="356188" cy="338554"/>
          </a:xfrm>
          <a:prstGeom prst="rect">
            <a:avLst/>
          </a:prstGeom>
        </p:spPr>
        <p:txBody>
          <a:bodyPr wrap="none">
            <a:spAutoFit/>
          </a:bodyPr>
          <a:lstStyle/>
          <a:p>
            <a:r>
              <a:rPr lang="en-US" sz="1600" b="1" dirty="0">
                <a:solidFill>
                  <a:srgbClr val="C00000"/>
                </a:solidFill>
              </a:rPr>
              <a:t>c</a:t>
            </a:r>
            <a:r>
              <a:rPr lang="en-US" sz="1600" b="1" dirty="0" smtClean="0">
                <a:solidFill>
                  <a:srgbClr val="C00000"/>
                </a:solidFill>
              </a:rPr>
              <a:t>’</a:t>
            </a:r>
            <a:endParaRPr lang="en-US" sz="1600" b="1" baseline="-25000" dirty="0">
              <a:solidFill>
                <a:srgbClr val="C00000"/>
              </a:solidFill>
            </a:endParaRPr>
          </a:p>
        </p:txBody>
      </p:sp>
      <p:sp>
        <p:nvSpPr>
          <p:cNvPr id="19" name="Rectangle 18"/>
          <p:cNvSpPr/>
          <p:nvPr/>
        </p:nvSpPr>
        <p:spPr>
          <a:xfrm>
            <a:off x="5020453" y="952806"/>
            <a:ext cx="2523955" cy="738664"/>
          </a:xfrm>
          <a:prstGeom prst="rect">
            <a:avLst/>
          </a:prstGeom>
        </p:spPr>
        <p:txBody>
          <a:bodyPr wrap="square">
            <a:spAutoFit/>
          </a:bodyPr>
          <a:lstStyle/>
          <a:p>
            <a:r>
              <a:rPr lang="en-US" dirty="0" smtClean="0">
                <a:solidFill>
                  <a:srgbClr val="C00000"/>
                </a:solidFill>
              </a:rPr>
              <a:t>c’ </a:t>
            </a:r>
            <a:r>
              <a:rPr lang="en-US" dirty="0" smtClean="0"/>
              <a:t>= Direct effect of X on Y</a:t>
            </a:r>
            <a:endParaRPr lang="en-US" dirty="0" smtClean="0">
              <a:solidFill>
                <a:srgbClr val="C00000"/>
              </a:solidFill>
            </a:endParaRPr>
          </a:p>
          <a:p>
            <a:r>
              <a:rPr lang="en-US" dirty="0" smtClean="0">
                <a:solidFill>
                  <a:srgbClr val="C00000"/>
                </a:solidFill>
              </a:rPr>
              <a:t>ab</a:t>
            </a:r>
            <a:r>
              <a:rPr lang="en-US" baseline="-25000" dirty="0" smtClean="0">
                <a:solidFill>
                  <a:srgbClr val="C00000"/>
                </a:solidFill>
              </a:rPr>
              <a:t> </a:t>
            </a:r>
            <a:r>
              <a:rPr lang="en-US" dirty="0" smtClean="0"/>
              <a:t>= Indirect effect of X on y </a:t>
            </a:r>
            <a:r>
              <a:rPr lang="en-US" dirty="0"/>
              <a:t> </a:t>
            </a:r>
            <a:r>
              <a:rPr lang="en-US" dirty="0" smtClean="0"/>
              <a:t>    through M</a:t>
            </a:r>
            <a:r>
              <a:rPr lang="en-US" baseline="-25000" dirty="0" smtClean="0"/>
              <a:t> </a:t>
            </a:r>
            <a:endParaRPr lang="en-US" baseline="-25000" dirty="0"/>
          </a:p>
        </p:txBody>
      </p:sp>
      <p:sp>
        <p:nvSpPr>
          <p:cNvPr id="22" name="Rectangle 21"/>
          <p:cNvSpPr/>
          <p:nvPr/>
        </p:nvSpPr>
        <p:spPr>
          <a:xfrm>
            <a:off x="316118" y="2311586"/>
            <a:ext cx="7968595" cy="2200602"/>
          </a:xfrm>
          <a:prstGeom prst="rect">
            <a:avLst/>
          </a:prstGeom>
        </p:spPr>
        <p:txBody>
          <a:bodyPr wrap="square">
            <a:spAutoFit/>
          </a:bodyPr>
          <a:lstStyle/>
          <a:p>
            <a:pPr marL="285750" indent="-285750">
              <a:spcBef>
                <a:spcPts val="600"/>
              </a:spcBef>
              <a:buFont typeface="Arial" panose="020B0604020202020204" pitchFamily="34" charset="0"/>
              <a:buChar char="•"/>
            </a:pPr>
            <a:r>
              <a:rPr lang="en-US" sz="1300" dirty="0" smtClean="0"/>
              <a:t>Direct (c’) and indirect pathways (ab) analyzed simultaneously.</a:t>
            </a:r>
          </a:p>
          <a:p>
            <a:pPr marL="285750" indent="-285750">
              <a:spcBef>
                <a:spcPts val="600"/>
              </a:spcBef>
              <a:buFont typeface="Arial" panose="020B0604020202020204" pitchFamily="34" charset="0"/>
              <a:buChar char="•"/>
            </a:pPr>
            <a:r>
              <a:rPr lang="en-US" sz="1300" dirty="0" smtClean="0"/>
              <a:t>MODEL INDIRECT command (</a:t>
            </a:r>
            <a:r>
              <a:rPr lang="en-US" sz="1300" dirty="0" err="1" smtClean="0"/>
              <a:t>Mplus</a:t>
            </a:r>
            <a:r>
              <a:rPr lang="en-US" sz="1300" dirty="0" smtClean="0"/>
              <a:t>) used to estimate the indirect effects from intervention assignment to SUD outcome</a:t>
            </a:r>
            <a:r>
              <a:rPr lang="en-US" sz="1300" baseline="30000" dirty="0" smtClean="0"/>
              <a:t>2</a:t>
            </a:r>
            <a:r>
              <a:rPr lang="en-US" sz="1300" dirty="0" smtClean="0"/>
              <a:t>. </a:t>
            </a:r>
            <a:r>
              <a:rPr lang="en-US" sz="1300" dirty="0"/>
              <a:t>Separate mediation models will be run with mediators: family conflict, trouble, and acceptance</a:t>
            </a:r>
            <a:r>
              <a:rPr lang="en-US" sz="1300" dirty="0" smtClean="0"/>
              <a:t>.</a:t>
            </a:r>
          </a:p>
          <a:p>
            <a:pPr marL="285750" indent="-285750">
              <a:spcBef>
                <a:spcPts val="600"/>
              </a:spcBef>
              <a:buFont typeface="Arial" panose="020B0604020202020204" pitchFamily="34" charset="0"/>
              <a:buChar char="•"/>
            </a:pPr>
            <a:r>
              <a:rPr lang="en-US" sz="1300" dirty="0" smtClean="0"/>
              <a:t>Bias-corrected bootstrapping method (based on 2,000 samples) used (does not require normal distribution assumptions).</a:t>
            </a:r>
          </a:p>
          <a:p>
            <a:pPr marL="285750" indent="-285750">
              <a:spcBef>
                <a:spcPts val="600"/>
              </a:spcBef>
              <a:buFont typeface="Arial" panose="020B0604020202020204" pitchFamily="34" charset="0"/>
              <a:buChar char="•"/>
            </a:pPr>
            <a:r>
              <a:rPr lang="en-US" sz="1300" dirty="0" smtClean="0"/>
              <a:t>Mediation effects considered significate if bias-corrected 95% CI did not include zeros.</a:t>
            </a:r>
          </a:p>
          <a:p>
            <a:pPr marL="285750" indent="-285750">
              <a:spcBef>
                <a:spcPts val="600"/>
              </a:spcBef>
              <a:buFont typeface="Arial" panose="020B0604020202020204" pitchFamily="34" charset="0"/>
              <a:buChar char="•"/>
            </a:pPr>
            <a:r>
              <a:rPr lang="en-US" sz="1300" dirty="0" smtClean="0"/>
              <a:t>To control for baseline differences - baseline scores for the outcome and mediator variables were included in the models.</a:t>
            </a:r>
            <a:endParaRPr lang="en-US" sz="1300" dirty="0"/>
          </a:p>
        </p:txBody>
      </p:sp>
      <p:sp>
        <p:nvSpPr>
          <p:cNvPr id="130" name="TextBox 129"/>
          <p:cNvSpPr txBox="1"/>
          <p:nvPr/>
        </p:nvSpPr>
        <p:spPr>
          <a:xfrm>
            <a:off x="316118" y="1390402"/>
            <a:ext cx="3048184" cy="1154162"/>
          </a:xfrm>
          <a:prstGeom prst="rect">
            <a:avLst/>
          </a:prstGeom>
          <a:noFill/>
        </p:spPr>
        <p:txBody>
          <a:bodyPr wrap="square" rtlCol="0">
            <a:spAutoFit/>
          </a:bodyPr>
          <a:lstStyle/>
          <a:p>
            <a:pPr lvl="0"/>
            <a:r>
              <a:rPr lang="en-US" sz="2400" b="1" dirty="0" smtClean="0">
                <a:solidFill>
                  <a:schemeClr val="dk1"/>
                </a:solidFill>
                <a:latin typeface="Calibri"/>
                <a:ea typeface="Calibri"/>
                <a:cs typeface="Calibri"/>
                <a:sym typeface="Calibri"/>
              </a:rPr>
              <a:t>Analysis Plan</a:t>
            </a:r>
            <a:endParaRPr lang="en-US" b="1" dirty="0" smtClean="0">
              <a:solidFill>
                <a:schemeClr val="dk1"/>
              </a:solidFill>
              <a:latin typeface="Calibri"/>
              <a:ea typeface="Calibri"/>
              <a:cs typeface="Calibri"/>
              <a:sym typeface="Calibri"/>
            </a:endParaRPr>
          </a:p>
          <a:p>
            <a:pPr marL="285750" indent="-285750">
              <a:spcAft>
                <a:spcPts val="600"/>
              </a:spcAft>
              <a:buFont typeface="Arial" panose="020B0604020202020204" pitchFamily="34" charset="0"/>
              <a:buChar char="•"/>
            </a:pPr>
            <a:r>
              <a:rPr lang="en-US" sz="1300" dirty="0"/>
              <a:t>Based on Fang &amp; Schinke (</a:t>
            </a:r>
            <a:r>
              <a:rPr lang="en-US" sz="1300" dirty="0" smtClean="0"/>
              <a:t>2014)</a:t>
            </a:r>
            <a:r>
              <a:rPr lang="en-US" sz="1300" baseline="30000" dirty="0" smtClean="0"/>
              <a:t>1</a:t>
            </a:r>
            <a:endParaRPr lang="en-US" sz="1300" baseline="30000" dirty="0"/>
          </a:p>
          <a:p>
            <a:pPr marL="285750" lvl="0" indent="-285750">
              <a:buFont typeface="Arial" panose="020B0604020202020204" pitchFamily="34" charset="0"/>
              <a:buChar char="•"/>
            </a:pPr>
            <a:r>
              <a:rPr lang="en-US" sz="1300" dirty="0" smtClean="0"/>
              <a:t>Used </a:t>
            </a:r>
            <a:r>
              <a:rPr lang="en-US" sz="1300" dirty="0"/>
              <a:t>FIML to handle missing data</a:t>
            </a:r>
            <a:r>
              <a:rPr lang="en-US" sz="1300" dirty="0" smtClean="0"/>
              <a:t>.</a:t>
            </a:r>
          </a:p>
          <a:p>
            <a:endParaRPr lang="en-US" b="1" dirty="0"/>
          </a:p>
        </p:txBody>
      </p:sp>
      <p:sp>
        <p:nvSpPr>
          <p:cNvPr id="75" name="Rectangle 74"/>
          <p:cNvSpPr/>
          <p:nvPr/>
        </p:nvSpPr>
        <p:spPr>
          <a:xfrm>
            <a:off x="316118" y="4636455"/>
            <a:ext cx="8495277" cy="415498"/>
          </a:xfrm>
          <a:prstGeom prst="rect">
            <a:avLst/>
          </a:prstGeom>
        </p:spPr>
        <p:txBody>
          <a:bodyPr wrap="square">
            <a:spAutoFit/>
          </a:bodyPr>
          <a:lstStyle/>
          <a:p>
            <a:pPr marL="0" indent="0">
              <a:buNone/>
            </a:pPr>
            <a:r>
              <a:rPr lang="en-US" sz="700" baseline="30000" dirty="0"/>
              <a:t>1 </a:t>
            </a:r>
            <a:r>
              <a:rPr lang="en-US" sz="700" dirty="0"/>
              <a:t>Fang, </a:t>
            </a:r>
            <a:r>
              <a:rPr lang="en-US" sz="700" dirty="0" smtClean="0"/>
              <a:t>L. &amp; Schinke</a:t>
            </a:r>
            <a:r>
              <a:rPr lang="en-US" sz="700" dirty="0"/>
              <a:t>, </a:t>
            </a:r>
            <a:r>
              <a:rPr lang="en-US" sz="700" dirty="0" smtClean="0"/>
              <a:t>S. </a:t>
            </a:r>
            <a:r>
              <a:rPr lang="en-US" sz="700" dirty="0"/>
              <a:t>(2014). Mediation </a:t>
            </a:r>
            <a:r>
              <a:rPr lang="en-US" sz="700" dirty="0" smtClean="0"/>
              <a:t>effects </a:t>
            </a:r>
            <a:r>
              <a:rPr lang="en-US" sz="700" dirty="0"/>
              <a:t>of a </a:t>
            </a:r>
            <a:r>
              <a:rPr lang="en-US" sz="700" dirty="0" smtClean="0"/>
              <a:t>culturally </a:t>
            </a:r>
            <a:r>
              <a:rPr lang="en-US" sz="700" dirty="0"/>
              <a:t>g</a:t>
            </a:r>
            <a:r>
              <a:rPr lang="en-US" sz="700" dirty="0" smtClean="0"/>
              <a:t>eneric </a:t>
            </a:r>
            <a:r>
              <a:rPr lang="en-US" sz="700" dirty="0"/>
              <a:t>s</a:t>
            </a:r>
            <a:r>
              <a:rPr lang="en-US" sz="700" dirty="0" smtClean="0"/>
              <a:t>ubstance </a:t>
            </a:r>
            <a:r>
              <a:rPr lang="en-US" sz="700" dirty="0"/>
              <a:t>u</a:t>
            </a:r>
            <a:r>
              <a:rPr lang="en-US" sz="700" dirty="0" smtClean="0"/>
              <a:t>se </a:t>
            </a:r>
            <a:r>
              <a:rPr lang="en-US" sz="700" dirty="0"/>
              <a:t>p</a:t>
            </a:r>
            <a:r>
              <a:rPr lang="en-US" sz="700" dirty="0" smtClean="0"/>
              <a:t>revention </a:t>
            </a:r>
            <a:r>
              <a:rPr lang="en-US" sz="700" dirty="0"/>
              <a:t>p</a:t>
            </a:r>
            <a:r>
              <a:rPr lang="en-US" sz="700" dirty="0" smtClean="0"/>
              <a:t>rogram </a:t>
            </a:r>
            <a:r>
              <a:rPr lang="en-US" sz="700" dirty="0"/>
              <a:t>for Asian American </a:t>
            </a:r>
            <a:r>
              <a:rPr lang="en-US" sz="700" dirty="0" smtClean="0"/>
              <a:t>adolescents</a:t>
            </a:r>
            <a:r>
              <a:rPr lang="en-US" sz="700" dirty="0"/>
              <a:t>. </a:t>
            </a:r>
            <a:r>
              <a:rPr lang="en-US" sz="700" i="1" dirty="0"/>
              <a:t>Asian American Journal of Psychology,</a:t>
            </a:r>
            <a:r>
              <a:rPr lang="en-US" sz="700" dirty="0"/>
              <a:t> </a:t>
            </a:r>
            <a:r>
              <a:rPr lang="en-US" sz="700" i="1" dirty="0"/>
              <a:t>5</a:t>
            </a:r>
            <a:r>
              <a:rPr lang="en-US" sz="700" dirty="0"/>
              <a:t>(2), </a:t>
            </a:r>
            <a:r>
              <a:rPr lang="en-US" sz="700" dirty="0" smtClean="0"/>
              <a:t>116-125.</a:t>
            </a:r>
          </a:p>
          <a:p>
            <a:pPr marL="0" indent="0">
              <a:buNone/>
            </a:pPr>
            <a:r>
              <a:rPr lang="en-US" sz="700" baseline="30000" dirty="0" smtClean="0"/>
              <a:t>2</a:t>
            </a:r>
            <a:r>
              <a:rPr lang="en-US" sz="700" dirty="0" smtClean="0"/>
              <a:t>Fritz</a:t>
            </a:r>
            <a:r>
              <a:rPr lang="en-US" sz="700" dirty="0"/>
              <a:t>, M., &amp; Mackinnon, D. (2007). Required </a:t>
            </a:r>
            <a:r>
              <a:rPr lang="en-US" sz="700" dirty="0" smtClean="0"/>
              <a:t>sample </a:t>
            </a:r>
            <a:r>
              <a:rPr lang="en-US" sz="700" dirty="0"/>
              <a:t>s</a:t>
            </a:r>
            <a:r>
              <a:rPr lang="en-US" sz="700" dirty="0" smtClean="0"/>
              <a:t>ize </a:t>
            </a:r>
            <a:r>
              <a:rPr lang="en-US" sz="700" dirty="0"/>
              <a:t>to </a:t>
            </a:r>
            <a:r>
              <a:rPr lang="en-US" sz="700" dirty="0" smtClean="0"/>
              <a:t>detect </a:t>
            </a:r>
            <a:r>
              <a:rPr lang="en-US" sz="700" dirty="0"/>
              <a:t>the </a:t>
            </a:r>
            <a:r>
              <a:rPr lang="en-US" sz="700" dirty="0" smtClean="0"/>
              <a:t>mediated </a:t>
            </a:r>
            <a:r>
              <a:rPr lang="en-US" sz="700" dirty="0"/>
              <a:t>e</a:t>
            </a:r>
            <a:r>
              <a:rPr lang="en-US" sz="700" dirty="0" smtClean="0"/>
              <a:t>ffect</a:t>
            </a:r>
            <a:r>
              <a:rPr lang="en-US" sz="700" dirty="0"/>
              <a:t>. </a:t>
            </a:r>
            <a:r>
              <a:rPr lang="en-US" sz="700" i="1" dirty="0"/>
              <a:t>Psychological Science,</a:t>
            </a:r>
            <a:r>
              <a:rPr lang="en-US" sz="700" dirty="0"/>
              <a:t> </a:t>
            </a:r>
            <a:r>
              <a:rPr lang="en-US" sz="700" i="1" dirty="0"/>
              <a:t>18</a:t>
            </a:r>
            <a:r>
              <a:rPr lang="en-US" sz="700" dirty="0"/>
              <a:t>(3), 233-239</a:t>
            </a:r>
            <a:r>
              <a:rPr lang="en-US" sz="700" dirty="0" smtClean="0"/>
              <a:t>.</a:t>
            </a:r>
            <a:r>
              <a:rPr lang="en-US" sz="700" dirty="0"/>
              <a:t/>
            </a:r>
            <a:br>
              <a:rPr lang="en-US" sz="700" dirty="0"/>
            </a:br>
            <a:endParaRPr lang="en-US" sz="700" dirty="0"/>
          </a:p>
        </p:txBody>
      </p:sp>
    </p:spTree>
    <p:extLst>
      <p:ext uri="{BB962C8B-B14F-4D97-AF65-F5344CB8AC3E}">
        <p14:creationId xmlns:p14="http://schemas.microsoft.com/office/powerpoint/2010/main" val="1701694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18" descr="C:\Users\krisvick\Desktop\shutterstock_1383484115.jpg"/>
          <p:cNvPicPr preferRelativeResize="0"/>
          <p:nvPr/>
        </p:nvPicPr>
        <p:blipFill rotWithShape="1">
          <a:blip r:embed="rId3">
            <a:alphaModFix/>
          </a:blip>
          <a:srcRect l="15816" t="52299" r="58370" b="34263"/>
          <a:stretch/>
        </p:blipFill>
        <p:spPr>
          <a:xfrm>
            <a:off x="0" y="4924424"/>
            <a:ext cx="3276615" cy="219075"/>
          </a:xfrm>
          <a:prstGeom prst="rect">
            <a:avLst/>
          </a:prstGeom>
          <a:noFill/>
          <a:ln>
            <a:noFill/>
          </a:ln>
        </p:spPr>
      </p:pic>
      <p:pic>
        <p:nvPicPr>
          <p:cNvPr id="137" name="Google Shape;137;p18" descr="C:\Users\krisvick\Desktop\shutterstock_1383484115.jpg"/>
          <p:cNvPicPr preferRelativeResize="0"/>
          <p:nvPr/>
        </p:nvPicPr>
        <p:blipFill rotWithShape="1">
          <a:blip r:embed="rId3">
            <a:alphaModFix/>
          </a:blip>
          <a:srcRect t="79587" r="69535" b="8518"/>
          <a:stretch/>
        </p:blipFill>
        <p:spPr>
          <a:xfrm>
            <a:off x="6172200" y="4924423"/>
            <a:ext cx="3014477" cy="219075"/>
          </a:xfrm>
          <a:prstGeom prst="rect">
            <a:avLst/>
          </a:prstGeom>
          <a:noFill/>
          <a:ln>
            <a:noFill/>
          </a:ln>
        </p:spPr>
      </p:pic>
      <p:pic>
        <p:nvPicPr>
          <p:cNvPr id="138" name="Google Shape;138;p18" descr="C:\Users\krisvick\Desktop\shutterstock_1383484115.jpg"/>
          <p:cNvPicPr preferRelativeResize="0"/>
          <p:nvPr/>
        </p:nvPicPr>
        <p:blipFill rotWithShape="1">
          <a:blip r:embed="rId3">
            <a:alphaModFix/>
          </a:blip>
          <a:srcRect l="72673" t="59947" b="30336"/>
          <a:stretch/>
        </p:blipFill>
        <p:spPr>
          <a:xfrm>
            <a:off x="3048000" y="4924425"/>
            <a:ext cx="3124200" cy="219075"/>
          </a:xfrm>
          <a:prstGeom prst="rect">
            <a:avLst/>
          </a:prstGeom>
          <a:noFill/>
          <a:ln>
            <a:noFill/>
          </a:ln>
        </p:spPr>
      </p:pic>
      <p:pic>
        <p:nvPicPr>
          <p:cNvPr id="139" name="Google Shape;139;p18" descr="C:\Users\krisvick\Desktop\Untitled6.png"/>
          <p:cNvPicPr preferRelativeResize="0"/>
          <p:nvPr/>
        </p:nvPicPr>
        <p:blipFill rotWithShape="1">
          <a:blip r:embed="rId4">
            <a:alphaModFix/>
          </a:blip>
          <a:srcRect/>
          <a:stretch/>
        </p:blipFill>
        <p:spPr>
          <a:xfrm>
            <a:off x="0" y="0"/>
            <a:ext cx="4838701" cy="1104900"/>
          </a:xfrm>
          <a:prstGeom prst="rect">
            <a:avLst/>
          </a:prstGeom>
          <a:noFill/>
          <a:ln>
            <a:noFill/>
          </a:ln>
        </p:spPr>
      </p:pic>
      <p:sp>
        <p:nvSpPr>
          <p:cNvPr id="140" name="Google Shape;140;p18"/>
          <p:cNvSpPr txBox="1"/>
          <p:nvPr/>
        </p:nvSpPr>
        <p:spPr>
          <a:xfrm>
            <a:off x="209400" y="149544"/>
            <a:ext cx="4419900" cy="80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CCCCCC"/>
                </a:solidFill>
              </a:rPr>
              <a:t>Mechanisms of Change</a:t>
            </a:r>
            <a:endParaRPr sz="1800" b="1" dirty="0">
              <a:solidFill>
                <a:srgbClr val="CCCCCC"/>
              </a:solidFill>
              <a:latin typeface="Arial"/>
              <a:ea typeface="Arial"/>
              <a:cs typeface="Arial"/>
              <a:sym typeface="Arial"/>
            </a:endParaRPr>
          </a:p>
          <a:p>
            <a:pPr marL="0" marR="0" lvl="0" indent="0" algn="l" rtl="0">
              <a:spcBef>
                <a:spcPts val="0"/>
              </a:spcBef>
              <a:spcAft>
                <a:spcPts val="0"/>
              </a:spcAft>
              <a:buNone/>
            </a:pPr>
            <a:endParaRPr sz="400" b="1" dirty="0">
              <a:solidFill>
                <a:srgbClr val="BFBFBF"/>
              </a:solidFill>
              <a:latin typeface="Arial"/>
              <a:ea typeface="Arial"/>
              <a:cs typeface="Arial"/>
              <a:sym typeface="Arial"/>
            </a:endParaRPr>
          </a:p>
          <a:p>
            <a:pPr marL="0" marR="0" lvl="0" indent="0" algn="l" rtl="0">
              <a:spcBef>
                <a:spcPts val="0"/>
              </a:spcBef>
              <a:spcAft>
                <a:spcPts val="0"/>
              </a:spcAft>
              <a:buNone/>
            </a:pPr>
            <a:r>
              <a:rPr lang="en-US" sz="2400" b="1" dirty="0" smtClean="0">
                <a:solidFill>
                  <a:srgbClr val="FFFFFF"/>
                </a:solidFill>
              </a:rPr>
              <a:t>Demographics</a:t>
            </a:r>
            <a:endParaRPr sz="2400" b="1" dirty="0">
              <a:solidFill>
                <a:srgbClr val="FFFFFF"/>
              </a:solidFill>
              <a:latin typeface="Arial"/>
              <a:ea typeface="Arial"/>
              <a:cs typeface="Arial"/>
              <a:sym typeface="Arial"/>
            </a:endParaRPr>
          </a:p>
        </p:txBody>
      </p:sp>
      <p:sp>
        <p:nvSpPr>
          <p:cNvPr id="24" name="Rectangle 1"/>
          <p:cNvSpPr>
            <a:spLocks noChangeArrowheads="1"/>
          </p:cNvSpPr>
          <p:nvPr/>
        </p:nvSpPr>
        <p:spPr bwMode="auto">
          <a:xfrm>
            <a:off x="1498713" y="1214066"/>
            <a:ext cx="42614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bg2">
                    <a:lumMod val="75000"/>
                  </a:schemeClr>
                </a:solidFill>
                <a:effectLst/>
                <a:ea typeface="Calibri" panose="020F0502020204030204" pitchFamily="34" charset="0"/>
                <a:cs typeface="Times New Roman" panose="02020603050405020304" pitchFamily="18" charset="0"/>
              </a:rPr>
              <a:t>Table 1. Demographics by group</a:t>
            </a:r>
            <a:endParaRPr kumimoji="0" lang="en-US" altLang="en-US" b="0" i="0" u="none" strike="noStrike" cap="none" normalizeH="0" baseline="0" dirty="0" smtClean="0">
              <a:ln>
                <a:noFill/>
              </a:ln>
              <a:solidFill>
                <a:schemeClr val="bg2">
                  <a:lumMod val="75000"/>
                </a:schemeClr>
              </a:solidFill>
              <a:effectLst/>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3218" y="1504591"/>
            <a:ext cx="5643960" cy="296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1"/>
          <p:cNvSpPr>
            <a:spLocks noChangeArrowheads="1"/>
          </p:cNvSpPr>
          <p:nvPr/>
        </p:nvSpPr>
        <p:spPr bwMode="auto">
          <a:xfrm>
            <a:off x="1498713" y="4428668"/>
            <a:ext cx="58078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1200" i="1"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Mean (standard deviation) for continuous variable, n (%) for categorical variables,  * = p ≤ 0.05.</a:t>
            </a:r>
            <a:r>
              <a:rPr kumimoji="0" lang="en-US" altLang="en-US" sz="120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endParaRPr kumimoji="0" lang="en-US" altLang="en-US" sz="120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692018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18" descr="C:\Users\krisvick\Desktop\shutterstock_1383484115.jpg"/>
          <p:cNvPicPr preferRelativeResize="0"/>
          <p:nvPr/>
        </p:nvPicPr>
        <p:blipFill rotWithShape="1">
          <a:blip r:embed="rId3">
            <a:alphaModFix/>
          </a:blip>
          <a:srcRect l="15816" t="52299" r="58370" b="34263"/>
          <a:stretch/>
        </p:blipFill>
        <p:spPr>
          <a:xfrm>
            <a:off x="0" y="4924424"/>
            <a:ext cx="3276615" cy="219075"/>
          </a:xfrm>
          <a:prstGeom prst="rect">
            <a:avLst/>
          </a:prstGeom>
          <a:noFill/>
          <a:ln>
            <a:noFill/>
          </a:ln>
        </p:spPr>
      </p:pic>
      <p:pic>
        <p:nvPicPr>
          <p:cNvPr id="137" name="Google Shape;137;p18" descr="C:\Users\krisvick\Desktop\shutterstock_1383484115.jpg"/>
          <p:cNvPicPr preferRelativeResize="0"/>
          <p:nvPr/>
        </p:nvPicPr>
        <p:blipFill rotWithShape="1">
          <a:blip r:embed="rId3">
            <a:alphaModFix/>
          </a:blip>
          <a:srcRect t="79587" r="69535" b="8518"/>
          <a:stretch/>
        </p:blipFill>
        <p:spPr>
          <a:xfrm>
            <a:off x="6172200" y="4924423"/>
            <a:ext cx="3014477" cy="219075"/>
          </a:xfrm>
          <a:prstGeom prst="rect">
            <a:avLst/>
          </a:prstGeom>
          <a:noFill/>
          <a:ln>
            <a:noFill/>
          </a:ln>
        </p:spPr>
      </p:pic>
      <p:pic>
        <p:nvPicPr>
          <p:cNvPr id="138" name="Google Shape;138;p18" descr="C:\Users\krisvick\Desktop\shutterstock_1383484115.jpg"/>
          <p:cNvPicPr preferRelativeResize="0"/>
          <p:nvPr/>
        </p:nvPicPr>
        <p:blipFill rotWithShape="1">
          <a:blip r:embed="rId3">
            <a:alphaModFix/>
          </a:blip>
          <a:srcRect l="72673" t="59947" b="30336"/>
          <a:stretch/>
        </p:blipFill>
        <p:spPr>
          <a:xfrm>
            <a:off x="3048000" y="4924425"/>
            <a:ext cx="3124200" cy="219075"/>
          </a:xfrm>
          <a:prstGeom prst="rect">
            <a:avLst/>
          </a:prstGeom>
          <a:noFill/>
          <a:ln>
            <a:noFill/>
          </a:ln>
        </p:spPr>
      </p:pic>
      <p:pic>
        <p:nvPicPr>
          <p:cNvPr id="139" name="Google Shape;139;p18" descr="C:\Users\krisvick\Desktop\Untitled6.png"/>
          <p:cNvPicPr preferRelativeResize="0"/>
          <p:nvPr/>
        </p:nvPicPr>
        <p:blipFill rotWithShape="1">
          <a:blip r:embed="rId4">
            <a:alphaModFix/>
          </a:blip>
          <a:srcRect/>
          <a:stretch/>
        </p:blipFill>
        <p:spPr>
          <a:xfrm>
            <a:off x="0" y="0"/>
            <a:ext cx="4838701" cy="1104900"/>
          </a:xfrm>
          <a:prstGeom prst="rect">
            <a:avLst/>
          </a:prstGeom>
          <a:noFill/>
          <a:ln>
            <a:noFill/>
          </a:ln>
        </p:spPr>
      </p:pic>
      <p:sp>
        <p:nvSpPr>
          <p:cNvPr id="140" name="Google Shape;140;p18"/>
          <p:cNvSpPr txBox="1"/>
          <p:nvPr/>
        </p:nvSpPr>
        <p:spPr>
          <a:xfrm>
            <a:off x="209400" y="149544"/>
            <a:ext cx="4419900" cy="80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CCCCCC"/>
                </a:solidFill>
              </a:rPr>
              <a:t>Mechanisms of Change</a:t>
            </a:r>
            <a:endParaRPr sz="1800" b="1" dirty="0">
              <a:solidFill>
                <a:srgbClr val="CCCCCC"/>
              </a:solidFill>
              <a:latin typeface="Arial"/>
              <a:ea typeface="Arial"/>
              <a:cs typeface="Arial"/>
              <a:sym typeface="Arial"/>
            </a:endParaRPr>
          </a:p>
          <a:p>
            <a:pPr marL="0" marR="0" lvl="0" indent="0" algn="l" rtl="0">
              <a:spcBef>
                <a:spcPts val="0"/>
              </a:spcBef>
              <a:spcAft>
                <a:spcPts val="0"/>
              </a:spcAft>
              <a:buNone/>
            </a:pPr>
            <a:endParaRPr sz="400" b="1" dirty="0">
              <a:solidFill>
                <a:srgbClr val="BFBFBF"/>
              </a:solidFill>
              <a:latin typeface="Arial"/>
              <a:ea typeface="Arial"/>
              <a:cs typeface="Arial"/>
              <a:sym typeface="Arial"/>
            </a:endParaRPr>
          </a:p>
          <a:p>
            <a:pPr marL="0" marR="0" lvl="0" indent="0" algn="l" rtl="0">
              <a:spcBef>
                <a:spcPts val="0"/>
              </a:spcBef>
              <a:spcAft>
                <a:spcPts val="0"/>
              </a:spcAft>
              <a:buNone/>
            </a:pPr>
            <a:r>
              <a:rPr lang="en-US" sz="2400" b="1" dirty="0" smtClean="0">
                <a:solidFill>
                  <a:srgbClr val="FFFFFF"/>
                </a:solidFill>
              </a:rPr>
              <a:t>Bivariate Correlations</a:t>
            </a:r>
            <a:endParaRPr sz="2400" b="1" dirty="0">
              <a:solidFill>
                <a:srgbClr val="FFFFFF"/>
              </a:solidFill>
              <a:latin typeface="Arial"/>
              <a:ea typeface="Arial"/>
              <a:cs typeface="Arial"/>
              <a:sym typeface="Arial"/>
            </a:endParaRPr>
          </a:p>
        </p:txBody>
      </p:sp>
      <p:sp>
        <p:nvSpPr>
          <p:cNvPr id="2" name="Rectangle 1"/>
          <p:cNvSpPr/>
          <p:nvPr/>
        </p:nvSpPr>
        <p:spPr>
          <a:xfrm>
            <a:off x="1379515" y="1169931"/>
            <a:ext cx="5840083" cy="523220"/>
          </a:xfrm>
          <a:prstGeom prst="rect">
            <a:avLst/>
          </a:prstGeom>
        </p:spPr>
        <p:txBody>
          <a:bodyPr wrap="square">
            <a:spAutoFit/>
          </a:bodyPr>
          <a:lstStyle/>
          <a:p>
            <a:pPr lvl="0" defTabSz="914400" eaLnBrk="0" fontAlgn="base" hangingPunct="0">
              <a:spcBef>
                <a:spcPct val="0"/>
              </a:spcBef>
              <a:spcAft>
                <a:spcPct val="0"/>
              </a:spcAft>
            </a:pPr>
            <a:r>
              <a:rPr lang="en-US" altLang="en-US" b="1" dirty="0" smtClean="0">
                <a:solidFill>
                  <a:schemeClr val="bg2">
                    <a:lumMod val="75000"/>
                  </a:schemeClr>
                </a:solidFill>
                <a:ea typeface="Calibri" panose="020F0502020204030204" pitchFamily="34" charset="0"/>
                <a:cs typeface="Times New Roman" panose="02020603050405020304" pitchFamily="18" charset="0"/>
              </a:rPr>
              <a:t>Table 2. Bivariate </a:t>
            </a:r>
            <a:r>
              <a:rPr lang="en-US" altLang="en-US" b="1" dirty="0">
                <a:solidFill>
                  <a:schemeClr val="bg2">
                    <a:lumMod val="75000"/>
                  </a:schemeClr>
                </a:solidFill>
                <a:ea typeface="Calibri" panose="020F0502020204030204" pitchFamily="34" charset="0"/>
                <a:cs typeface="Times New Roman" panose="02020603050405020304" pitchFamily="18" charset="0"/>
              </a:rPr>
              <a:t>correlations between changes in behavior (T2-T1), emotional regulation, family climate, and youth demographics</a:t>
            </a:r>
            <a:endParaRPr lang="en-US" altLang="en-US" sz="600" b="1" dirty="0">
              <a:solidFill>
                <a:schemeClr val="bg2">
                  <a:lumMod val="75000"/>
                </a:schemeClr>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5835" y="1693151"/>
            <a:ext cx="6223603" cy="247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55833" y="4174197"/>
            <a:ext cx="6489095" cy="738664"/>
          </a:xfrm>
          <a:prstGeom prst="rect">
            <a:avLst/>
          </a:prstGeom>
        </p:spPr>
        <p:txBody>
          <a:bodyPr wrap="square">
            <a:spAutoFit/>
          </a:bodyPr>
          <a:lstStyle/>
          <a:p>
            <a:pPr marL="517525" indent="-517525" defTabSz="914400" eaLnBrk="0" fontAlgn="base" hangingPunct="0">
              <a:spcBef>
                <a:spcPct val="0"/>
              </a:spcBef>
              <a:spcAft>
                <a:spcPct val="0"/>
              </a:spcAft>
            </a:pPr>
            <a:r>
              <a:rPr lang="en-US" altLang="en-US" sz="1050" i="1" u="sng" dirty="0">
                <a:solidFill>
                  <a:schemeClr val="tx1"/>
                </a:solidFill>
                <a:ea typeface="Calibri" panose="020F0502020204030204" pitchFamily="34" charset="0"/>
                <a:cs typeface="Times New Roman" panose="02020603050405020304" pitchFamily="18" charset="0"/>
              </a:rPr>
              <a:t>Notes</a:t>
            </a:r>
            <a:r>
              <a:rPr lang="en-US" altLang="en-US" sz="1050" i="1" dirty="0">
                <a:solidFill>
                  <a:schemeClr val="tx1"/>
                </a:solidFill>
                <a:ea typeface="Calibri" panose="020F0502020204030204" pitchFamily="34" charset="0"/>
                <a:cs typeface="Times New Roman" panose="02020603050405020304" pitchFamily="18" charset="0"/>
              </a:rPr>
              <a:t>: </a:t>
            </a:r>
            <a:r>
              <a:rPr lang="en-US" altLang="en-US" sz="1050" dirty="0">
                <a:solidFill>
                  <a:schemeClr val="tx1"/>
                </a:solidFill>
                <a:ea typeface="Calibri" panose="020F0502020204030204" pitchFamily="34" charset="0"/>
                <a:cs typeface="Times New Roman" panose="02020603050405020304" pitchFamily="18" charset="0"/>
              </a:rPr>
              <a:t>All variables are presented as change scores calculated as time 2 (3 months) – time 1 (</a:t>
            </a:r>
            <a:r>
              <a:rPr lang="en-US" altLang="en-US" sz="1050" dirty="0">
                <a:ea typeface="Calibri" panose="020F0502020204030204" pitchFamily="34" charset="0"/>
                <a:cs typeface="Times New Roman" panose="02020603050405020304" pitchFamily="18" charset="0"/>
              </a:rPr>
              <a:t>baseline</a:t>
            </a:r>
            <a:r>
              <a:rPr lang="en-US" altLang="en-US" sz="1050" dirty="0" smtClean="0">
                <a:ea typeface="Calibri" panose="020F0502020204030204" pitchFamily="34" charset="0"/>
                <a:cs typeface="Times New Roman" panose="02020603050405020304" pitchFamily="18" charset="0"/>
              </a:rPr>
              <a:t>).   </a:t>
            </a:r>
            <a:r>
              <a:rPr lang="en-US" altLang="en-US" sz="1050" dirty="0">
                <a:ea typeface="Calibri" panose="020F0502020204030204" pitchFamily="34" charset="0"/>
                <a:cs typeface="Times New Roman" panose="02020603050405020304" pitchFamily="18" charset="0"/>
              </a:rPr>
              <a:t>* p &lt; .05, ** p &lt; .01, *** p &lt; .</a:t>
            </a:r>
            <a:r>
              <a:rPr lang="en-US" altLang="en-US" sz="1050" dirty="0" smtClean="0">
                <a:ea typeface="Calibri" panose="020F0502020204030204" pitchFamily="34" charset="0"/>
                <a:cs typeface="Times New Roman" panose="02020603050405020304" pitchFamily="18" charset="0"/>
              </a:rPr>
              <a:t>001. </a:t>
            </a:r>
            <a:r>
              <a:rPr lang="en-US" altLang="en-US" sz="1050" dirty="0" smtClean="0">
                <a:solidFill>
                  <a:schemeClr val="tx1"/>
                </a:solidFill>
                <a:ea typeface="Calibri" panose="020F0502020204030204" pitchFamily="34" charset="0"/>
                <a:cs typeface="Times New Roman" panose="02020603050405020304" pitchFamily="18" charset="0"/>
              </a:rPr>
              <a:t>MJ </a:t>
            </a:r>
            <a:r>
              <a:rPr lang="en-US" altLang="en-US" sz="1050" dirty="0">
                <a:solidFill>
                  <a:schemeClr val="tx1"/>
                </a:solidFill>
                <a:ea typeface="Calibri" panose="020F0502020204030204" pitchFamily="34" charset="0"/>
                <a:cs typeface="Times New Roman" panose="02020603050405020304" pitchFamily="18" charset="0"/>
              </a:rPr>
              <a:t>&amp; Alcohol use = </a:t>
            </a:r>
            <a:r>
              <a:rPr lang="en-US" altLang="en-US" sz="1050" dirty="0">
                <a:ea typeface="Calibri" panose="020F0502020204030204" pitchFamily="34" charset="0"/>
                <a:cs typeface="Times New Roman" panose="02020603050405020304" pitchFamily="18" charset="0"/>
              </a:rPr>
              <a:t>a combined risk profile for using marijuana and </a:t>
            </a:r>
            <a:r>
              <a:rPr lang="en-US" altLang="en-US" sz="1050" dirty="0" smtClean="0">
                <a:ea typeface="Calibri" panose="020F0502020204030204" pitchFamily="34" charset="0"/>
                <a:cs typeface="Times New Roman" panose="02020603050405020304" pitchFamily="18" charset="0"/>
              </a:rPr>
              <a:t>alcohol. Delinquency/risk </a:t>
            </a:r>
            <a:r>
              <a:rPr lang="en-US" altLang="en-US" sz="1050" dirty="0">
                <a:ea typeface="Calibri" panose="020F0502020204030204" pitchFamily="34" charset="0"/>
                <a:cs typeface="Times New Roman" panose="02020603050405020304" pitchFamily="18" charset="0"/>
              </a:rPr>
              <a:t>behaviors are coded towards risk; the DERS subscales are coded towards greater improvements in regulation skills; and the family items are mixed. </a:t>
            </a:r>
          </a:p>
        </p:txBody>
      </p:sp>
    </p:spTree>
    <p:extLst>
      <p:ext uri="{BB962C8B-B14F-4D97-AF65-F5344CB8AC3E}">
        <p14:creationId xmlns:p14="http://schemas.microsoft.com/office/powerpoint/2010/main" val="2877895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2056" name="Rectangle 2055"/>
          <p:cNvSpPr/>
          <p:nvPr/>
        </p:nvSpPr>
        <p:spPr>
          <a:xfrm>
            <a:off x="1" y="1109514"/>
            <a:ext cx="3048000" cy="40339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6" name="Google Shape;136;p18" descr="C:\Users\krisvick\Desktop\shutterstock_1383484115.jpg"/>
          <p:cNvPicPr preferRelativeResize="0"/>
          <p:nvPr/>
        </p:nvPicPr>
        <p:blipFill rotWithShape="1">
          <a:blip r:embed="rId3">
            <a:alphaModFix/>
          </a:blip>
          <a:srcRect l="15816" t="52299" r="58370" b="34263"/>
          <a:stretch/>
        </p:blipFill>
        <p:spPr>
          <a:xfrm>
            <a:off x="0" y="4924424"/>
            <a:ext cx="3276615" cy="219075"/>
          </a:xfrm>
          <a:prstGeom prst="rect">
            <a:avLst/>
          </a:prstGeom>
          <a:noFill/>
          <a:ln>
            <a:noFill/>
          </a:ln>
        </p:spPr>
      </p:pic>
      <p:pic>
        <p:nvPicPr>
          <p:cNvPr id="137" name="Google Shape;137;p18" descr="C:\Users\krisvick\Desktop\shutterstock_1383484115.jpg"/>
          <p:cNvPicPr preferRelativeResize="0"/>
          <p:nvPr/>
        </p:nvPicPr>
        <p:blipFill rotWithShape="1">
          <a:blip r:embed="rId3">
            <a:alphaModFix/>
          </a:blip>
          <a:srcRect t="79587" r="69535" b="8518"/>
          <a:stretch/>
        </p:blipFill>
        <p:spPr>
          <a:xfrm>
            <a:off x="6172200" y="4924423"/>
            <a:ext cx="3014477" cy="219075"/>
          </a:xfrm>
          <a:prstGeom prst="rect">
            <a:avLst/>
          </a:prstGeom>
          <a:noFill/>
          <a:ln>
            <a:noFill/>
          </a:ln>
        </p:spPr>
      </p:pic>
      <p:pic>
        <p:nvPicPr>
          <p:cNvPr id="138" name="Google Shape;138;p18" descr="C:\Users\krisvick\Desktop\shutterstock_1383484115.jpg"/>
          <p:cNvPicPr preferRelativeResize="0"/>
          <p:nvPr/>
        </p:nvPicPr>
        <p:blipFill rotWithShape="1">
          <a:blip r:embed="rId3">
            <a:alphaModFix/>
          </a:blip>
          <a:srcRect l="72673" t="59947" b="30336"/>
          <a:stretch/>
        </p:blipFill>
        <p:spPr>
          <a:xfrm>
            <a:off x="3048000" y="4924425"/>
            <a:ext cx="3124200" cy="219073"/>
          </a:xfrm>
          <a:prstGeom prst="rect">
            <a:avLst/>
          </a:prstGeom>
          <a:noFill/>
          <a:ln>
            <a:noFill/>
          </a:ln>
        </p:spPr>
      </p:pic>
      <p:pic>
        <p:nvPicPr>
          <p:cNvPr id="139" name="Google Shape;139;p18" descr="C:\Users\krisvick\Desktop\Untitled6.png"/>
          <p:cNvPicPr preferRelativeResize="0"/>
          <p:nvPr/>
        </p:nvPicPr>
        <p:blipFill rotWithShape="1">
          <a:blip r:embed="rId4">
            <a:alphaModFix/>
          </a:blip>
          <a:srcRect/>
          <a:stretch/>
        </p:blipFill>
        <p:spPr>
          <a:xfrm>
            <a:off x="0" y="0"/>
            <a:ext cx="4838701" cy="1104900"/>
          </a:xfrm>
          <a:prstGeom prst="rect">
            <a:avLst/>
          </a:prstGeom>
          <a:noFill/>
          <a:ln>
            <a:noFill/>
          </a:ln>
        </p:spPr>
      </p:pic>
      <p:sp>
        <p:nvSpPr>
          <p:cNvPr id="140" name="Google Shape;140;p18"/>
          <p:cNvSpPr txBox="1"/>
          <p:nvPr/>
        </p:nvSpPr>
        <p:spPr>
          <a:xfrm>
            <a:off x="209400" y="149544"/>
            <a:ext cx="4419900" cy="80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CCCCCC"/>
                </a:solidFill>
              </a:rPr>
              <a:t>Mechanisms of Change</a:t>
            </a:r>
            <a:endParaRPr sz="1800" b="1" dirty="0">
              <a:solidFill>
                <a:srgbClr val="CCCCCC"/>
              </a:solidFill>
              <a:latin typeface="Arial"/>
              <a:ea typeface="Arial"/>
              <a:cs typeface="Arial"/>
              <a:sym typeface="Arial"/>
            </a:endParaRPr>
          </a:p>
          <a:p>
            <a:pPr marL="0" marR="0" lvl="0" indent="0" algn="l" rtl="0">
              <a:spcBef>
                <a:spcPts val="0"/>
              </a:spcBef>
              <a:spcAft>
                <a:spcPts val="0"/>
              </a:spcAft>
              <a:buNone/>
            </a:pPr>
            <a:endParaRPr sz="400" b="1" dirty="0">
              <a:solidFill>
                <a:srgbClr val="BFBFBF"/>
              </a:solidFill>
              <a:latin typeface="Arial"/>
              <a:ea typeface="Arial"/>
              <a:cs typeface="Arial"/>
              <a:sym typeface="Arial"/>
            </a:endParaRPr>
          </a:p>
          <a:p>
            <a:pPr marL="0" marR="0" lvl="0" indent="0" algn="l" rtl="0">
              <a:spcBef>
                <a:spcPts val="0"/>
              </a:spcBef>
              <a:spcAft>
                <a:spcPts val="0"/>
              </a:spcAft>
              <a:buNone/>
            </a:pPr>
            <a:r>
              <a:rPr lang="en-US" sz="2400" b="1" dirty="0" smtClean="0">
                <a:solidFill>
                  <a:srgbClr val="FFFFFF"/>
                </a:solidFill>
              </a:rPr>
              <a:t>Mediation Model 1</a:t>
            </a:r>
            <a:endParaRPr sz="2400" b="1" dirty="0">
              <a:solidFill>
                <a:srgbClr val="FFFFFF"/>
              </a:solidFill>
              <a:latin typeface="Arial"/>
              <a:ea typeface="Arial"/>
              <a:cs typeface="Arial"/>
              <a:sym typeface="Arial"/>
            </a:endParaRPr>
          </a:p>
        </p:txBody>
      </p:sp>
      <p:sp>
        <p:nvSpPr>
          <p:cNvPr id="32" name="TextBox 31"/>
          <p:cNvSpPr txBox="1"/>
          <p:nvPr/>
        </p:nvSpPr>
        <p:spPr>
          <a:xfrm>
            <a:off x="3726056" y="2358239"/>
            <a:ext cx="1555327" cy="892552"/>
          </a:xfrm>
          <a:prstGeom prst="rect">
            <a:avLst/>
          </a:prstGeom>
          <a:noFill/>
          <a:ln w="25400">
            <a:solidFill>
              <a:schemeClr val="accent1"/>
            </a:solidFill>
          </a:ln>
        </p:spPr>
        <p:txBody>
          <a:bodyPr wrap="square" rtlCol="0" anchor="ctr" anchorCtr="0">
            <a:spAutoFit/>
          </a:bodyPr>
          <a:lstStyle/>
          <a:p>
            <a:pPr algn="ctr"/>
            <a:r>
              <a:rPr lang="en-US" b="1" dirty="0" smtClean="0"/>
              <a:t>Intervention Assignment </a:t>
            </a:r>
          </a:p>
          <a:p>
            <a:pPr algn="ctr"/>
            <a:r>
              <a:rPr lang="en-US" sz="1200" dirty="0" smtClean="0"/>
              <a:t>(GOAL vs Comparison group)</a:t>
            </a:r>
            <a:endParaRPr lang="en-US" sz="1200" dirty="0"/>
          </a:p>
        </p:txBody>
      </p:sp>
      <p:cxnSp>
        <p:nvCxnSpPr>
          <p:cNvPr id="33" name="Straight Arrow Connector 32"/>
          <p:cNvCxnSpPr>
            <a:stCxn id="32" idx="0"/>
            <a:endCxn id="34" idx="1"/>
          </p:cNvCxnSpPr>
          <p:nvPr/>
        </p:nvCxnSpPr>
        <p:spPr>
          <a:xfrm flipV="1">
            <a:off x="4503720" y="1109514"/>
            <a:ext cx="961578" cy="1248725"/>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465298" y="863292"/>
            <a:ext cx="1711873" cy="492443"/>
          </a:xfrm>
          <a:prstGeom prst="rect">
            <a:avLst/>
          </a:prstGeom>
          <a:noFill/>
          <a:ln w="25400">
            <a:solidFill>
              <a:schemeClr val="accent1"/>
            </a:solidFill>
          </a:ln>
        </p:spPr>
        <p:txBody>
          <a:bodyPr wrap="square" rtlCol="0">
            <a:spAutoFit/>
          </a:bodyPr>
          <a:lstStyle/>
          <a:p>
            <a:pPr algn="ctr"/>
            <a:r>
              <a:rPr lang="en-US" b="1" dirty="0" smtClean="0"/>
              <a:t>Family conflict </a:t>
            </a:r>
          </a:p>
          <a:p>
            <a:pPr algn="ctr"/>
            <a:r>
              <a:rPr lang="en-US" sz="1200" dirty="0" smtClean="0"/>
              <a:t>(at T2)</a:t>
            </a:r>
            <a:endParaRPr lang="en-US" sz="1000" dirty="0"/>
          </a:p>
        </p:txBody>
      </p:sp>
      <p:cxnSp>
        <p:nvCxnSpPr>
          <p:cNvPr id="35" name="Straight Arrow Connector 34"/>
          <p:cNvCxnSpPr>
            <a:stCxn id="34" idx="3"/>
            <a:endCxn id="43" idx="0"/>
          </p:cNvCxnSpPr>
          <p:nvPr/>
        </p:nvCxnSpPr>
        <p:spPr>
          <a:xfrm>
            <a:off x="7177171" y="1109514"/>
            <a:ext cx="1027933" cy="1279502"/>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2" idx="3"/>
            <a:endCxn id="43" idx="1"/>
          </p:cNvCxnSpPr>
          <p:nvPr/>
        </p:nvCxnSpPr>
        <p:spPr>
          <a:xfrm>
            <a:off x="5281383" y="2804515"/>
            <a:ext cx="2121925"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881611" y="3271769"/>
            <a:ext cx="1331481" cy="307777"/>
          </a:xfrm>
          <a:prstGeom prst="rect">
            <a:avLst/>
          </a:prstGeom>
        </p:spPr>
        <p:txBody>
          <a:bodyPr wrap="square">
            <a:spAutoFit/>
          </a:bodyPr>
          <a:lstStyle/>
          <a:p>
            <a:r>
              <a:rPr lang="en-US" sz="1400" dirty="0" smtClean="0">
                <a:solidFill>
                  <a:srgbClr val="C00000"/>
                </a:solidFill>
              </a:rPr>
              <a:t>X (Predictor)</a:t>
            </a:r>
            <a:endParaRPr lang="en-US" sz="1400" dirty="0">
              <a:solidFill>
                <a:srgbClr val="C00000"/>
              </a:solidFill>
            </a:endParaRPr>
          </a:p>
        </p:txBody>
      </p:sp>
      <p:sp>
        <p:nvSpPr>
          <p:cNvPr id="38" name="Rectangle 37"/>
          <p:cNvSpPr/>
          <p:nvPr/>
        </p:nvSpPr>
        <p:spPr>
          <a:xfrm>
            <a:off x="7544408" y="3240329"/>
            <a:ext cx="1271788" cy="307777"/>
          </a:xfrm>
          <a:prstGeom prst="rect">
            <a:avLst/>
          </a:prstGeom>
        </p:spPr>
        <p:txBody>
          <a:bodyPr wrap="square">
            <a:spAutoFit/>
          </a:bodyPr>
          <a:lstStyle/>
          <a:p>
            <a:r>
              <a:rPr lang="en-US" sz="1400" dirty="0" smtClean="0">
                <a:solidFill>
                  <a:srgbClr val="C00000"/>
                </a:solidFill>
              </a:rPr>
              <a:t>Y (Outcome)</a:t>
            </a:r>
            <a:endParaRPr lang="en-US" sz="1400" dirty="0">
              <a:solidFill>
                <a:srgbClr val="C00000"/>
              </a:solidFill>
            </a:endParaRPr>
          </a:p>
        </p:txBody>
      </p:sp>
      <p:sp>
        <p:nvSpPr>
          <p:cNvPr id="39" name="Rectangle 38"/>
          <p:cNvSpPr/>
          <p:nvPr/>
        </p:nvSpPr>
        <p:spPr>
          <a:xfrm>
            <a:off x="5644392" y="493960"/>
            <a:ext cx="1234559" cy="307777"/>
          </a:xfrm>
          <a:prstGeom prst="rect">
            <a:avLst/>
          </a:prstGeom>
        </p:spPr>
        <p:txBody>
          <a:bodyPr wrap="square">
            <a:spAutoFit/>
          </a:bodyPr>
          <a:lstStyle/>
          <a:p>
            <a:r>
              <a:rPr lang="en-US" sz="1400" dirty="0" smtClean="0">
                <a:solidFill>
                  <a:srgbClr val="C00000"/>
                </a:solidFill>
              </a:rPr>
              <a:t>M (Mediator)</a:t>
            </a:r>
            <a:endParaRPr lang="en-US" sz="1400" dirty="0">
              <a:solidFill>
                <a:srgbClr val="C00000"/>
              </a:solidFill>
            </a:endParaRPr>
          </a:p>
        </p:txBody>
      </p:sp>
      <p:sp>
        <p:nvSpPr>
          <p:cNvPr id="40" name="Rectangle 39"/>
          <p:cNvSpPr/>
          <p:nvPr/>
        </p:nvSpPr>
        <p:spPr>
          <a:xfrm>
            <a:off x="3523247" y="1337999"/>
            <a:ext cx="1870991" cy="276999"/>
          </a:xfrm>
          <a:prstGeom prst="rect">
            <a:avLst/>
          </a:prstGeom>
        </p:spPr>
        <p:txBody>
          <a:bodyPr wrap="square">
            <a:spAutoFit/>
          </a:bodyPr>
          <a:lstStyle/>
          <a:p>
            <a:r>
              <a:rPr lang="en-US" sz="1200" dirty="0">
                <a:solidFill>
                  <a:srgbClr val="C00000"/>
                </a:solidFill>
              </a:rPr>
              <a:t>a</a:t>
            </a:r>
            <a:r>
              <a:rPr lang="en-US" sz="1200" dirty="0"/>
              <a:t> = -0.180, </a:t>
            </a:r>
            <a:r>
              <a:rPr lang="en-US" sz="1200" dirty="0" smtClean="0"/>
              <a:t>p </a:t>
            </a:r>
            <a:r>
              <a:rPr lang="en-US" sz="1200" dirty="0"/>
              <a:t>= 0.406</a:t>
            </a:r>
            <a:endParaRPr lang="en-US" sz="1200" b="1" dirty="0"/>
          </a:p>
        </p:txBody>
      </p:sp>
      <p:sp>
        <p:nvSpPr>
          <p:cNvPr id="41" name="Rectangle 40"/>
          <p:cNvSpPr/>
          <p:nvPr/>
        </p:nvSpPr>
        <p:spPr>
          <a:xfrm>
            <a:off x="5465298" y="2932552"/>
            <a:ext cx="2200454" cy="461665"/>
          </a:xfrm>
          <a:prstGeom prst="rect">
            <a:avLst/>
          </a:prstGeom>
        </p:spPr>
        <p:txBody>
          <a:bodyPr wrap="square">
            <a:spAutoFit/>
          </a:bodyPr>
          <a:lstStyle/>
          <a:p>
            <a:r>
              <a:rPr lang="en-US" sz="1200" dirty="0">
                <a:solidFill>
                  <a:srgbClr val="C00000"/>
                </a:solidFill>
              </a:rPr>
              <a:t>Direct effect of X on </a:t>
            </a:r>
            <a:r>
              <a:rPr lang="en-US" sz="1200" dirty="0" smtClean="0">
                <a:solidFill>
                  <a:srgbClr val="C00000"/>
                </a:solidFill>
              </a:rPr>
              <a:t>Y</a:t>
            </a:r>
          </a:p>
          <a:p>
            <a:r>
              <a:rPr lang="en-US" sz="1200" dirty="0" smtClean="0">
                <a:solidFill>
                  <a:srgbClr val="C00000"/>
                </a:solidFill>
              </a:rPr>
              <a:t>c</a:t>
            </a:r>
            <a:r>
              <a:rPr lang="en-US" sz="1200" dirty="0">
                <a:solidFill>
                  <a:srgbClr val="C00000"/>
                </a:solidFill>
              </a:rPr>
              <a:t>’ </a:t>
            </a:r>
            <a:r>
              <a:rPr lang="en-US" sz="1200" dirty="0"/>
              <a:t>= -1.910, </a:t>
            </a:r>
            <a:r>
              <a:rPr lang="en-US" sz="1200" b="1" dirty="0"/>
              <a:t>p = 0.008**</a:t>
            </a:r>
          </a:p>
        </p:txBody>
      </p:sp>
      <p:sp>
        <p:nvSpPr>
          <p:cNvPr id="42" name="Rectangle 41"/>
          <p:cNvSpPr/>
          <p:nvPr/>
        </p:nvSpPr>
        <p:spPr>
          <a:xfrm>
            <a:off x="4111417" y="3863698"/>
            <a:ext cx="4364401" cy="523220"/>
          </a:xfrm>
          <a:prstGeom prst="rect">
            <a:avLst/>
          </a:prstGeom>
        </p:spPr>
        <p:txBody>
          <a:bodyPr wrap="square">
            <a:spAutoFit/>
          </a:bodyPr>
          <a:lstStyle/>
          <a:p>
            <a:pPr algn="ctr"/>
            <a:r>
              <a:rPr lang="en-US" sz="1400" dirty="0">
                <a:solidFill>
                  <a:srgbClr val="C00000"/>
                </a:solidFill>
              </a:rPr>
              <a:t>Indirect effect of X on Y through M</a:t>
            </a:r>
            <a:r>
              <a:rPr lang="en-US" sz="1400" baseline="-25000" dirty="0">
                <a:solidFill>
                  <a:srgbClr val="C00000"/>
                </a:solidFill>
              </a:rPr>
              <a:t> </a:t>
            </a:r>
          </a:p>
          <a:p>
            <a:pPr algn="ctr"/>
            <a:r>
              <a:rPr lang="en-US" sz="1400" dirty="0" smtClean="0">
                <a:solidFill>
                  <a:srgbClr val="C00000"/>
                </a:solidFill>
              </a:rPr>
              <a:t>ab</a:t>
            </a:r>
            <a:r>
              <a:rPr lang="en-US" sz="1400" baseline="-25000" dirty="0" smtClean="0">
                <a:solidFill>
                  <a:srgbClr val="C00000"/>
                </a:solidFill>
              </a:rPr>
              <a:t> </a:t>
            </a:r>
            <a:r>
              <a:rPr lang="en-US" sz="1400" dirty="0" smtClean="0"/>
              <a:t>= -0.140, p = 0.501 (bootstrap CI = -0.727, 0.131)</a:t>
            </a:r>
            <a:endParaRPr lang="en-US" sz="1400" baseline="-25000" dirty="0"/>
          </a:p>
        </p:txBody>
      </p:sp>
      <p:sp>
        <p:nvSpPr>
          <p:cNvPr id="43" name="TextBox 42"/>
          <p:cNvSpPr txBox="1"/>
          <p:nvPr/>
        </p:nvSpPr>
        <p:spPr>
          <a:xfrm>
            <a:off x="7403308" y="2389016"/>
            <a:ext cx="1603592" cy="830997"/>
          </a:xfrm>
          <a:prstGeom prst="rect">
            <a:avLst/>
          </a:prstGeom>
          <a:noFill/>
          <a:ln w="25400">
            <a:solidFill>
              <a:schemeClr val="accent1"/>
            </a:solidFill>
          </a:ln>
        </p:spPr>
        <p:txBody>
          <a:bodyPr wrap="square" lIns="0" rIns="0" rtlCol="0" anchor="ctr" anchorCtr="0">
            <a:noAutofit/>
          </a:bodyPr>
          <a:lstStyle/>
          <a:p>
            <a:pPr algn="ctr"/>
            <a:endParaRPr lang="en-US" sz="500" b="1" dirty="0" smtClean="0"/>
          </a:p>
          <a:p>
            <a:pPr algn="ctr"/>
            <a:r>
              <a:rPr lang="en-US" b="1" dirty="0" smtClean="0"/>
              <a:t>MJ &amp; </a:t>
            </a:r>
            <a:r>
              <a:rPr lang="en-US" b="1" dirty="0" err="1" smtClean="0"/>
              <a:t>Alc</a:t>
            </a:r>
            <a:r>
              <a:rPr lang="en-US" b="1" dirty="0" smtClean="0"/>
              <a:t> use</a:t>
            </a:r>
          </a:p>
          <a:p>
            <a:pPr algn="ctr"/>
            <a:r>
              <a:rPr lang="en-US" sz="1200" dirty="0" smtClean="0"/>
              <a:t>(at T2)</a:t>
            </a:r>
            <a:endParaRPr lang="en-US" b="1" dirty="0" smtClean="0"/>
          </a:p>
          <a:p>
            <a:pPr algn="ctr"/>
            <a:endParaRPr lang="en-US" sz="500" b="1" dirty="0"/>
          </a:p>
        </p:txBody>
      </p:sp>
      <p:sp>
        <p:nvSpPr>
          <p:cNvPr id="54" name="Rectangle 53"/>
          <p:cNvSpPr/>
          <p:nvPr/>
        </p:nvSpPr>
        <p:spPr>
          <a:xfrm>
            <a:off x="7523654" y="1340339"/>
            <a:ext cx="1628972" cy="276999"/>
          </a:xfrm>
          <a:prstGeom prst="rect">
            <a:avLst/>
          </a:prstGeom>
        </p:spPr>
        <p:txBody>
          <a:bodyPr wrap="none">
            <a:spAutoFit/>
          </a:bodyPr>
          <a:lstStyle/>
          <a:p>
            <a:r>
              <a:rPr lang="en-US" sz="1200" dirty="0" smtClean="0">
                <a:solidFill>
                  <a:srgbClr val="C00000"/>
                </a:solidFill>
              </a:rPr>
              <a:t>b </a:t>
            </a:r>
            <a:r>
              <a:rPr lang="en-US" sz="1200" dirty="0" smtClean="0"/>
              <a:t>= 0.778, </a:t>
            </a:r>
            <a:r>
              <a:rPr lang="en-US" sz="1200" b="1" dirty="0" smtClean="0"/>
              <a:t>p = 0.033*</a:t>
            </a:r>
            <a:endParaRPr lang="en-US" sz="1200" b="1" dirty="0"/>
          </a:p>
        </p:txBody>
      </p:sp>
      <p:sp>
        <p:nvSpPr>
          <p:cNvPr id="55" name="Rectangle 54"/>
          <p:cNvSpPr/>
          <p:nvPr/>
        </p:nvSpPr>
        <p:spPr>
          <a:xfrm>
            <a:off x="7270544" y="149544"/>
            <a:ext cx="1343638" cy="461665"/>
          </a:xfrm>
          <a:prstGeom prst="rect">
            <a:avLst/>
          </a:prstGeom>
        </p:spPr>
        <p:txBody>
          <a:bodyPr wrap="none">
            <a:spAutoFit/>
          </a:bodyPr>
          <a:lstStyle/>
          <a:p>
            <a:r>
              <a:rPr lang="en-US" sz="1200" dirty="0" smtClean="0"/>
              <a:t>T1 = at baseline</a:t>
            </a:r>
          </a:p>
          <a:p>
            <a:r>
              <a:rPr lang="en-US" sz="1200" dirty="0" smtClean="0"/>
              <a:t>T2 = at 3 months</a:t>
            </a:r>
          </a:p>
        </p:txBody>
      </p:sp>
      <p:sp>
        <p:nvSpPr>
          <p:cNvPr id="56" name="Rectangle 55"/>
          <p:cNvSpPr/>
          <p:nvPr/>
        </p:nvSpPr>
        <p:spPr>
          <a:xfrm>
            <a:off x="7302732" y="561011"/>
            <a:ext cx="1821452" cy="646331"/>
          </a:xfrm>
          <a:prstGeom prst="rect">
            <a:avLst/>
          </a:prstGeom>
        </p:spPr>
        <p:txBody>
          <a:bodyPr wrap="square">
            <a:spAutoFit/>
          </a:bodyPr>
          <a:lstStyle/>
          <a:p>
            <a:r>
              <a:rPr lang="en-US" sz="1200" dirty="0" smtClean="0"/>
              <a:t>T1 variables for mediator and outcome added as controls</a:t>
            </a:r>
          </a:p>
        </p:txBody>
      </p:sp>
      <p:sp>
        <p:nvSpPr>
          <p:cNvPr id="57" name="Rectangle 56"/>
          <p:cNvSpPr/>
          <p:nvPr/>
        </p:nvSpPr>
        <p:spPr>
          <a:xfrm>
            <a:off x="322067" y="1776327"/>
            <a:ext cx="2498771" cy="3000821"/>
          </a:xfrm>
          <a:prstGeom prst="rect">
            <a:avLst/>
          </a:prstGeom>
          <a:solidFill>
            <a:schemeClr val="bg1">
              <a:lumMod val="85000"/>
            </a:schemeClr>
          </a:solidFill>
        </p:spPr>
        <p:txBody>
          <a:bodyPr wrap="square">
            <a:spAutoFit/>
          </a:bodyPr>
          <a:lstStyle/>
          <a:p>
            <a:pPr marL="285750" indent="-285750">
              <a:spcAft>
                <a:spcPts val="1200"/>
              </a:spcAft>
              <a:buFont typeface="Arial" panose="020B0604020202020204" pitchFamily="34" charset="0"/>
              <a:buChar char="•"/>
            </a:pPr>
            <a:r>
              <a:rPr lang="en-US" sz="1300" dirty="0" smtClean="0"/>
              <a:t>Family conflict was associated MJ &amp; </a:t>
            </a:r>
            <a:r>
              <a:rPr lang="en-US" sz="1300" dirty="0" err="1" smtClean="0"/>
              <a:t>Alc</a:t>
            </a:r>
            <a:r>
              <a:rPr lang="en-US" sz="1300" dirty="0" smtClean="0"/>
              <a:t> use at T2 (</a:t>
            </a:r>
            <a:r>
              <a:rPr lang="en-US" sz="1300" dirty="0">
                <a:solidFill>
                  <a:srgbClr val="C00000"/>
                </a:solidFill>
              </a:rPr>
              <a:t>b = 0.778, p = </a:t>
            </a:r>
            <a:r>
              <a:rPr lang="en-US" sz="1300" dirty="0" smtClean="0">
                <a:solidFill>
                  <a:srgbClr val="C00000"/>
                </a:solidFill>
              </a:rPr>
              <a:t>0.033*</a:t>
            </a:r>
            <a:r>
              <a:rPr lang="en-US" sz="1300" dirty="0" smtClean="0"/>
              <a:t>).</a:t>
            </a:r>
          </a:p>
          <a:p>
            <a:pPr marL="285750" indent="-285750">
              <a:spcAft>
                <a:spcPts val="1200"/>
              </a:spcAft>
              <a:buFont typeface="Arial" panose="020B0604020202020204" pitchFamily="34" charset="0"/>
              <a:buChar char="•"/>
            </a:pPr>
            <a:r>
              <a:rPr lang="en-US" sz="1300" dirty="0"/>
              <a:t>Group assignment was associated with </a:t>
            </a:r>
            <a:r>
              <a:rPr lang="en-US" sz="1300" dirty="0" smtClean="0"/>
              <a:t>MJ &amp; </a:t>
            </a:r>
            <a:r>
              <a:rPr lang="en-US" sz="1300" dirty="0" err="1" smtClean="0"/>
              <a:t>Alc</a:t>
            </a:r>
            <a:r>
              <a:rPr lang="en-US" sz="1300" dirty="0" smtClean="0"/>
              <a:t> use at T2 (</a:t>
            </a:r>
            <a:r>
              <a:rPr lang="en-US" sz="1300" dirty="0">
                <a:solidFill>
                  <a:srgbClr val="C00000"/>
                </a:solidFill>
              </a:rPr>
              <a:t>c’ = -1.910, p = 0.008</a:t>
            </a:r>
            <a:r>
              <a:rPr lang="en-US" sz="1300" dirty="0" smtClean="0">
                <a:solidFill>
                  <a:srgbClr val="C00000"/>
                </a:solidFill>
              </a:rPr>
              <a:t>**</a:t>
            </a:r>
            <a:r>
              <a:rPr lang="en-US" sz="1300" dirty="0" smtClean="0"/>
              <a:t>).</a:t>
            </a:r>
          </a:p>
          <a:p>
            <a:pPr marL="285750" indent="-285750">
              <a:buFont typeface="Arial" panose="020B0604020202020204" pitchFamily="34" charset="0"/>
              <a:buChar char="•"/>
            </a:pPr>
            <a:r>
              <a:rPr lang="en-US" sz="1300" dirty="0"/>
              <a:t>N</a:t>
            </a:r>
            <a:r>
              <a:rPr lang="en-US" sz="1300" dirty="0" smtClean="0"/>
              <a:t>o evidence that family conflict was associated with group or that family conflict mediated the relationship between group and MJ &amp; </a:t>
            </a:r>
            <a:r>
              <a:rPr lang="en-US" sz="1300" dirty="0" err="1" smtClean="0"/>
              <a:t>Alc</a:t>
            </a:r>
            <a:r>
              <a:rPr lang="en-US" sz="1300" dirty="0" smtClean="0"/>
              <a:t> use. </a:t>
            </a:r>
            <a:endParaRPr lang="en-US" sz="1300" dirty="0"/>
          </a:p>
        </p:txBody>
      </p:sp>
      <p:sp>
        <p:nvSpPr>
          <p:cNvPr id="61" name="TextBox 60"/>
          <p:cNvSpPr txBox="1"/>
          <p:nvPr/>
        </p:nvSpPr>
        <p:spPr>
          <a:xfrm>
            <a:off x="209400" y="1191552"/>
            <a:ext cx="3249792" cy="584775"/>
          </a:xfrm>
          <a:prstGeom prst="rect">
            <a:avLst/>
          </a:prstGeom>
          <a:noFill/>
        </p:spPr>
        <p:txBody>
          <a:bodyPr wrap="square" rtlCol="0">
            <a:spAutoFit/>
          </a:bodyPr>
          <a:lstStyle/>
          <a:p>
            <a:pPr lvl="0"/>
            <a:r>
              <a:rPr lang="en-US" sz="1800" b="1" dirty="0" smtClean="0">
                <a:solidFill>
                  <a:schemeClr val="dk1"/>
                </a:solidFill>
                <a:latin typeface="Calibri"/>
                <a:ea typeface="Calibri"/>
                <a:cs typeface="Calibri"/>
                <a:sym typeface="Calibri"/>
              </a:rPr>
              <a:t>Mediation Model 1 </a:t>
            </a:r>
          </a:p>
          <a:p>
            <a:pPr lvl="0"/>
            <a:r>
              <a:rPr lang="en-US" dirty="0" smtClean="0">
                <a:solidFill>
                  <a:schemeClr val="dk1"/>
                </a:solidFill>
                <a:latin typeface="Calibri"/>
                <a:ea typeface="Calibri"/>
                <a:cs typeface="Calibri"/>
                <a:sym typeface="Calibri"/>
              </a:rPr>
              <a:t>(Family Conflict)</a:t>
            </a:r>
          </a:p>
        </p:txBody>
      </p:sp>
    </p:spTree>
    <p:extLst>
      <p:ext uri="{BB962C8B-B14F-4D97-AF65-F5344CB8AC3E}">
        <p14:creationId xmlns:p14="http://schemas.microsoft.com/office/powerpoint/2010/main" val="678952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2056" name="Rectangle 2055"/>
          <p:cNvSpPr/>
          <p:nvPr/>
        </p:nvSpPr>
        <p:spPr>
          <a:xfrm>
            <a:off x="1" y="1109514"/>
            <a:ext cx="3048000" cy="40339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6" name="Google Shape;136;p18" descr="C:\Users\krisvick\Desktop\shutterstock_1383484115.jpg"/>
          <p:cNvPicPr preferRelativeResize="0"/>
          <p:nvPr/>
        </p:nvPicPr>
        <p:blipFill rotWithShape="1">
          <a:blip r:embed="rId3">
            <a:alphaModFix/>
          </a:blip>
          <a:srcRect l="15816" t="52299" r="58370" b="34263"/>
          <a:stretch/>
        </p:blipFill>
        <p:spPr>
          <a:xfrm>
            <a:off x="0" y="4924424"/>
            <a:ext cx="3276615" cy="219075"/>
          </a:xfrm>
          <a:prstGeom prst="rect">
            <a:avLst/>
          </a:prstGeom>
          <a:noFill/>
          <a:ln>
            <a:noFill/>
          </a:ln>
        </p:spPr>
      </p:pic>
      <p:pic>
        <p:nvPicPr>
          <p:cNvPr id="137" name="Google Shape;137;p18" descr="C:\Users\krisvick\Desktop\shutterstock_1383484115.jpg"/>
          <p:cNvPicPr preferRelativeResize="0"/>
          <p:nvPr/>
        </p:nvPicPr>
        <p:blipFill rotWithShape="1">
          <a:blip r:embed="rId3">
            <a:alphaModFix/>
          </a:blip>
          <a:srcRect t="79587" r="69535" b="8518"/>
          <a:stretch/>
        </p:blipFill>
        <p:spPr>
          <a:xfrm>
            <a:off x="6172200" y="4924423"/>
            <a:ext cx="3014477" cy="219075"/>
          </a:xfrm>
          <a:prstGeom prst="rect">
            <a:avLst/>
          </a:prstGeom>
          <a:noFill/>
          <a:ln>
            <a:noFill/>
          </a:ln>
        </p:spPr>
      </p:pic>
      <p:pic>
        <p:nvPicPr>
          <p:cNvPr id="138" name="Google Shape;138;p18" descr="C:\Users\krisvick\Desktop\shutterstock_1383484115.jpg"/>
          <p:cNvPicPr preferRelativeResize="0"/>
          <p:nvPr/>
        </p:nvPicPr>
        <p:blipFill rotWithShape="1">
          <a:blip r:embed="rId3">
            <a:alphaModFix/>
          </a:blip>
          <a:srcRect l="72673" t="59947" b="30336"/>
          <a:stretch/>
        </p:blipFill>
        <p:spPr>
          <a:xfrm>
            <a:off x="3048000" y="4924425"/>
            <a:ext cx="3124200" cy="219073"/>
          </a:xfrm>
          <a:prstGeom prst="rect">
            <a:avLst/>
          </a:prstGeom>
          <a:noFill/>
          <a:ln>
            <a:noFill/>
          </a:ln>
        </p:spPr>
      </p:pic>
      <p:pic>
        <p:nvPicPr>
          <p:cNvPr id="139" name="Google Shape;139;p18" descr="C:\Users\krisvick\Desktop\Untitled6.png"/>
          <p:cNvPicPr preferRelativeResize="0"/>
          <p:nvPr/>
        </p:nvPicPr>
        <p:blipFill rotWithShape="1">
          <a:blip r:embed="rId4">
            <a:alphaModFix/>
          </a:blip>
          <a:srcRect/>
          <a:stretch/>
        </p:blipFill>
        <p:spPr>
          <a:xfrm>
            <a:off x="0" y="0"/>
            <a:ext cx="4838701" cy="1104900"/>
          </a:xfrm>
          <a:prstGeom prst="rect">
            <a:avLst/>
          </a:prstGeom>
          <a:noFill/>
          <a:ln>
            <a:noFill/>
          </a:ln>
        </p:spPr>
      </p:pic>
      <p:sp>
        <p:nvSpPr>
          <p:cNvPr id="140" name="Google Shape;140;p18"/>
          <p:cNvSpPr txBox="1"/>
          <p:nvPr/>
        </p:nvSpPr>
        <p:spPr>
          <a:xfrm>
            <a:off x="209400" y="149544"/>
            <a:ext cx="4419900" cy="80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CCCCCC"/>
                </a:solidFill>
              </a:rPr>
              <a:t>Mechanisms of Change</a:t>
            </a:r>
            <a:endParaRPr sz="1800" b="1" dirty="0">
              <a:solidFill>
                <a:srgbClr val="CCCCCC"/>
              </a:solidFill>
              <a:latin typeface="Arial"/>
              <a:ea typeface="Arial"/>
              <a:cs typeface="Arial"/>
              <a:sym typeface="Arial"/>
            </a:endParaRPr>
          </a:p>
          <a:p>
            <a:pPr marL="0" marR="0" lvl="0" indent="0" algn="l" rtl="0">
              <a:spcBef>
                <a:spcPts val="0"/>
              </a:spcBef>
              <a:spcAft>
                <a:spcPts val="0"/>
              </a:spcAft>
              <a:buNone/>
            </a:pPr>
            <a:endParaRPr sz="400" b="1" dirty="0">
              <a:solidFill>
                <a:srgbClr val="BFBFBF"/>
              </a:solidFill>
              <a:latin typeface="Arial"/>
              <a:ea typeface="Arial"/>
              <a:cs typeface="Arial"/>
              <a:sym typeface="Arial"/>
            </a:endParaRPr>
          </a:p>
          <a:p>
            <a:pPr marL="0" marR="0" lvl="0" indent="0" algn="l" rtl="0">
              <a:spcBef>
                <a:spcPts val="0"/>
              </a:spcBef>
              <a:spcAft>
                <a:spcPts val="0"/>
              </a:spcAft>
              <a:buNone/>
            </a:pPr>
            <a:r>
              <a:rPr lang="en-US" sz="2400" b="1" dirty="0" smtClean="0">
                <a:solidFill>
                  <a:srgbClr val="FFFFFF"/>
                </a:solidFill>
              </a:rPr>
              <a:t>Mediation Model 2</a:t>
            </a:r>
            <a:endParaRPr sz="2400" b="1" dirty="0">
              <a:solidFill>
                <a:srgbClr val="FFFFFF"/>
              </a:solidFill>
              <a:latin typeface="Arial"/>
              <a:ea typeface="Arial"/>
              <a:cs typeface="Arial"/>
              <a:sym typeface="Arial"/>
            </a:endParaRPr>
          </a:p>
        </p:txBody>
      </p:sp>
      <p:sp>
        <p:nvSpPr>
          <p:cNvPr id="32" name="TextBox 31"/>
          <p:cNvSpPr txBox="1"/>
          <p:nvPr/>
        </p:nvSpPr>
        <p:spPr>
          <a:xfrm>
            <a:off x="3726056" y="2358239"/>
            <a:ext cx="1555327" cy="892552"/>
          </a:xfrm>
          <a:prstGeom prst="rect">
            <a:avLst/>
          </a:prstGeom>
          <a:noFill/>
          <a:ln w="25400">
            <a:solidFill>
              <a:schemeClr val="accent1"/>
            </a:solidFill>
          </a:ln>
        </p:spPr>
        <p:txBody>
          <a:bodyPr wrap="square" rtlCol="0" anchor="ctr" anchorCtr="0">
            <a:spAutoFit/>
          </a:bodyPr>
          <a:lstStyle/>
          <a:p>
            <a:pPr algn="ctr"/>
            <a:r>
              <a:rPr lang="en-US" b="1" dirty="0" smtClean="0"/>
              <a:t>Intervention Assignment </a:t>
            </a:r>
          </a:p>
          <a:p>
            <a:pPr algn="ctr"/>
            <a:r>
              <a:rPr lang="en-US" sz="1200" dirty="0" smtClean="0"/>
              <a:t>(GOAL vs Comparison group)</a:t>
            </a:r>
            <a:endParaRPr lang="en-US" sz="1200" dirty="0"/>
          </a:p>
        </p:txBody>
      </p:sp>
      <p:cxnSp>
        <p:nvCxnSpPr>
          <p:cNvPr id="33" name="Straight Arrow Connector 32"/>
          <p:cNvCxnSpPr>
            <a:stCxn id="32" idx="0"/>
            <a:endCxn id="34" idx="1"/>
          </p:cNvCxnSpPr>
          <p:nvPr/>
        </p:nvCxnSpPr>
        <p:spPr>
          <a:xfrm flipV="1">
            <a:off x="4503720" y="1109514"/>
            <a:ext cx="961578" cy="1248725"/>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465298" y="863292"/>
            <a:ext cx="1711873" cy="492443"/>
          </a:xfrm>
          <a:prstGeom prst="rect">
            <a:avLst/>
          </a:prstGeom>
          <a:noFill/>
          <a:ln w="25400">
            <a:solidFill>
              <a:schemeClr val="accent1"/>
            </a:solidFill>
          </a:ln>
        </p:spPr>
        <p:txBody>
          <a:bodyPr wrap="square" rtlCol="0">
            <a:spAutoFit/>
          </a:bodyPr>
          <a:lstStyle/>
          <a:p>
            <a:pPr algn="ctr"/>
            <a:r>
              <a:rPr lang="en-US" b="1" dirty="0" smtClean="0"/>
              <a:t>Trouble</a:t>
            </a:r>
          </a:p>
          <a:p>
            <a:pPr algn="ctr"/>
            <a:r>
              <a:rPr lang="en-US" sz="1200" dirty="0" smtClean="0"/>
              <a:t>(at T2)</a:t>
            </a:r>
            <a:endParaRPr lang="en-US" sz="1000" dirty="0"/>
          </a:p>
        </p:txBody>
      </p:sp>
      <p:cxnSp>
        <p:nvCxnSpPr>
          <p:cNvPr id="35" name="Straight Arrow Connector 34"/>
          <p:cNvCxnSpPr>
            <a:stCxn id="34" idx="3"/>
            <a:endCxn id="43" idx="0"/>
          </p:cNvCxnSpPr>
          <p:nvPr/>
        </p:nvCxnSpPr>
        <p:spPr>
          <a:xfrm>
            <a:off x="7177171" y="1109514"/>
            <a:ext cx="1027933" cy="1279502"/>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2" idx="3"/>
            <a:endCxn id="43" idx="1"/>
          </p:cNvCxnSpPr>
          <p:nvPr/>
        </p:nvCxnSpPr>
        <p:spPr>
          <a:xfrm>
            <a:off x="5281383" y="2804515"/>
            <a:ext cx="2121925"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881611" y="3271769"/>
            <a:ext cx="1331481" cy="307777"/>
          </a:xfrm>
          <a:prstGeom prst="rect">
            <a:avLst/>
          </a:prstGeom>
        </p:spPr>
        <p:txBody>
          <a:bodyPr wrap="square">
            <a:spAutoFit/>
          </a:bodyPr>
          <a:lstStyle/>
          <a:p>
            <a:r>
              <a:rPr lang="en-US" sz="1400" dirty="0" smtClean="0">
                <a:solidFill>
                  <a:srgbClr val="C00000"/>
                </a:solidFill>
              </a:rPr>
              <a:t>X (Predictor)</a:t>
            </a:r>
            <a:endParaRPr lang="en-US" sz="1400" dirty="0">
              <a:solidFill>
                <a:srgbClr val="C00000"/>
              </a:solidFill>
            </a:endParaRPr>
          </a:p>
        </p:txBody>
      </p:sp>
      <p:sp>
        <p:nvSpPr>
          <p:cNvPr id="38" name="Rectangle 37"/>
          <p:cNvSpPr/>
          <p:nvPr/>
        </p:nvSpPr>
        <p:spPr>
          <a:xfrm>
            <a:off x="7544408" y="3240329"/>
            <a:ext cx="1271788" cy="307777"/>
          </a:xfrm>
          <a:prstGeom prst="rect">
            <a:avLst/>
          </a:prstGeom>
        </p:spPr>
        <p:txBody>
          <a:bodyPr wrap="square">
            <a:spAutoFit/>
          </a:bodyPr>
          <a:lstStyle/>
          <a:p>
            <a:r>
              <a:rPr lang="en-US" sz="1400" dirty="0" smtClean="0">
                <a:solidFill>
                  <a:srgbClr val="C00000"/>
                </a:solidFill>
              </a:rPr>
              <a:t>Y (Outcome)</a:t>
            </a:r>
            <a:endParaRPr lang="en-US" sz="1400" dirty="0">
              <a:solidFill>
                <a:srgbClr val="C00000"/>
              </a:solidFill>
            </a:endParaRPr>
          </a:p>
        </p:txBody>
      </p:sp>
      <p:sp>
        <p:nvSpPr>
          <p:cNvPr id="39" name="Rectangle 38"/>
          <p:cNvSpPr/>
          <p:nvPr/>
        </p:nvSpPr>
        <p:spPr>
          <a:xfrm>
            <a:off x="5644392" y="493960"/>
            <a:ext cx="1234559" cy="307777"/>
          </a:xfrm>
          <a:prstGeom prst="rect">
            <a:avLst/>
          </a:prstGeom>
        </p:spPr>
        <p:txBody>
          <a:bodyPr wrap="square">
            <a:spAutoFit/>
          </a:bodyPr>
          <a:lstStyle/>
          <a:p>
            <a:r>
              <a:rPr lang="en-US" sz="1400" dirty="0" smtClean="0">
                <a:solidFill>
                  <a:srgbClr val="C00000"/>
                </a:solidFill>
              </a:rPr>
              <a:t>M (Mediator)</a:t>
            </a:r>
            <a:endParaRPr lang="en-US" sz="1400" dirty="0">
              <a:solidFill>
                <a:srgbClr val="C00000"/>
              </a:solidFill>
            </a:endParaRPr>
          </a:p>
        </p:txBody>
      </p:sp>
      <p:sp>
        <p:nvSpPr>
          <p:cNvPr id="43" name="TextBox 42"/>
          <p:cNvSpPr txBox="1"/>
          <p:nvPr/>
        </p:nvSpPr>
        <p:spPr>
          <a:xfrm>
            <a:off x="7403308" y="2389016"/>
            <a:ext cx="1603592" cy="830997"/>
          </a:xfrm>
          <a:prstGeom prst="rect">
            <a:avLst/>
          </a:prstGeom>
          <a:noFill/>
          <a:ln w="25400">
            <a:solidFill>
              <a:schemeClr val="accent1"/>
            </a:solidFill>
          </a:ln>
        </p:spPr>
        <p:txBody>
          <a:bodyPr wrap="square" lIns="0" rIns="0" rtlCol="0" anchor="ctr" anchorCtr="0">
            <a:noAutofit/>
          </a:bodyPr>
          <a:lstStyle/>
          <a:p>
            <a:pPr algn="ctr"/>
            <a:endParaRPr lang="en-US" sz="500" b="1" dirty="0" smtClean="0"/>
          </a:p>
          <a:p>
            <a:pPr algn="ctr"/>
            <a:r>
              <a:rPr lang="en-US" b="1" dirty="0" smtClean="0"/>
              <a:t>MJ &amp; </a:t>
            </a:r>
            <a:r>
              <a:rPr lang="en-US" b="1" dirty="0" err="1" smtClean="0"/>
              <a:t>Alc</a:t>
            </a:r>
            <a:r>
              <a:rPr lang="en-US" b="1" dirty="0" smtClean="0"/>
              <a:t> use</a:t>
            </a:r>
          </a:p>
          <a:p>
            <a:pPr algn="ctr"/>
            <a:r>
              <a:rPr lang="en-US" sz="1200" dirty="0" smtClean="0"/>
              <a:t>(at T2)</a:t>
            </a:r>
            <a:endParaRPr lang="en-US" b="1" dirty="0" smtClean="0"/>
          </a:p>
          <a:p>
            <a:pPr algn="ctr"/>
            <a:endParaRPr lang="en-US" sz="500" b="1" dirty="0"/>
          </a:p>
        </p:txBody>
      </p:sp>
      <p:sp>
        <p:nvSpPr>
          <p:cNvPr id="55" name="Rectangle 54"/>
          <p:cNvSpPr/>
          <p:nvPr/>
        </p:nvSpPr>
        <p:spPr>
          <a:xfrm>
            <a:off x="7270544" y="149544"/>
            <a:ext cx="1343638" cy="461665"/>
          </a:xfrm>
          <a:prstGeom prst="rect">
            <a:avLst/>
          </a:prstGeom>
        </p:spPr>
        <p:txBody>
          <a:bodyPr wrap="none">
            <a:spAutoFit/>
          </a:bodyPr>
          <a:lstStyle/>
          <a:p>
            <a:r>
              <a:rPr lang="en-US" sz="1200" dirty="0" smtClean="0"/>
              <a:t>T1 = at baseline</a:t>
            </a:r>
          </a:p>
          <a:p>
            <a:r>
              <a:rPr lang="en-US" sz="1200" dirty="0" smtClean="0"/>
              <a:t>T2 = at 3 months</a:t>
            </a:r>
          </a:p>
        </p:txBody>
      </p:sp>
      <p:sp>
        <p:nvSpPr>
          <p:cNvPr id="56" name="Rectangle 55"/>
          <p:cNvSpPr/>
          <p:nvPr/>
        </p:nvSpPr>
        <p:spPr>
          <a:xfrm>
            <a:off x="7302732" y="561011"/>
            <a:ext cx="1821452" cy="646331"/>
          </a:xfrm>
          <a:prstGeom prst="rect">
            <a:avLst/>
          </a:prstGeom>
        </p:spPr>
        <p:txBody>
          <a:bodyPr wrap="square">
            <a:spAutoFit/>
          </a:bodyPr>
          <a:lstStyle/>
          <a:p>
            <a:r>
              <a:rPr lang="en-US" sz="1200" dirty="0" smtClean="0"/>
              <a:t>T1 variables for mediator and outcome added as controls</a:t>
            </a:r>
          </a:p>
        </p:txBody>
      </p:sp>
      <p:sp>
        <p:nvSpPr>
          <p:cNvPr id="57" name="Rectangle 56"/>
          <p:cNvSpPr/>
          <p:nvPr/>
        </p:nvSpPr>
        <p:spPr>
          <a:xfrm>
            <a:off x="322068" y="1776327"/>
            <a:ext cx="2360747" cy="3000821"/>
          </a:xfrm>
          <a:prstGeom prst="rect">
            <a:avLst/>
          </a:prstGeom>
          <a:solidFill>
            <a:schemeClr val="bg1">
              <a:lumMod val="85000"/>
            </a:schemeClr>
          </a:solidFill>
        </p:spPr>
        <p:txBody>
          <a:bodyPr wrap="square">
            <a:spAutoFit/>
          </a:bodyPr>
          <a:lstStyle/>
          <a:p>
            <a:pPr marL="285750" indent="-285750">
              <a:spcAft>
                <a:spcPts val="1200"/>
              </a:spcAft>
              <a:buFont typeface="Arial" panose="020B0604020202020204" pitchFamily="34" charset="0"/>
              <a:buChar char="•"/>
            </a:pPr>
            <a:r>
              <a:rPr lang="en-US" sz="1300" dirty="0"/>
              <a:t>Group assignment was associated with Trouble (</a:t>
            </a:r>
            <a:r>
              <a:rPr lang="en-US" sz="1300" dirty="0">
                <a:solidFill>
                  <a:srgbClr val="C00000"/>
                </a:solidFill>
              </a:rPr>
              <a:t>a = -0.373, p = 0.047</a:t>
            </a:r>
            <a:r>
              <a:rPr lang="en-US" sz="1300" dirty="0" smtClean="0">
                <a:solidFill>
                  <a:srgbClr val="C00000"/>
                </a:solidFill>
              </a:rPr>
              <a:t>*</a:t>
            </a:r>
            <a:r>
              <a:rPr lang="en-US" sz="1300" dirty="0" smtClean="0"/>
              <a:t>).</a:t>
            </a:r>
            <a:endParaRPr lang="en-US" sz="1300" dirty="0"/>
          </a:p>
          <a:p>
            <a:pPr marL="285750" indent="-285750">
              <a:spcAft>
                <a:spcPts val="1200"/>
              </a:spcAft>
              <a:buFont typeface="Arial" panose="020B0604020202020204" pitchFamily="34" charset="0"/>
              <a:buChar char="•"/>
            </a:pPr>
            <a:r>
              <a:rPr lang="en-US" sz="1300" dirty="0"/>
              <a:t>Group assignment was associated with MJ &amp; </a:t>
            </a:r>
            <a:r>
              <a:rPr lang="en-US" sz="1300" dirty="0" err="1"/>
              <a:t>Alc</a:t>
            </a:r>
            <a:r>
              <a:rPr lang="en-US" sz="1300" dirty="0"/>
              <a:t> use at T2 (</a:t>
            </a:r>
            <a:r>
              <a:rPr lang="en-US" sz="1300" dirty="0">
                <a:solidFill>
                  <a:srgbClr val="C00000"/>
                </a:solidFill>
              </a:rPr>
              <a:t>c’ = -1.553, p = 0.028</a:t>
            </a:r>
            <a:r>
              <a:rPr lang="en-US" sz="1300" dirty="0" smtClean="0">
                <a:solidFill>
                  <a:srgbClr val="C00000"/>
                </a:solidFill>
              </a:rPr>
              <a:t>*</a:t>
            </a:r>
            <a:r>
              <a:rPr lang="en-US" sz="1300" dirty="0" smtClean="0"/>
              <a:t>).</a:t>
            </a:r>
            <a:endParaRPr lang="en-US" sz="1300" dirty="0"/>
          </a:p>
          <a:p>
            <a:pPr marL="285750" indent="-285750">
              <a:buFont typeface="Arial" panose="020B0604020202020204" pitchFamily="34" charset="0"/>
              <a:buChar char="•"/>
            </a:pPr>
            <a:r>
              <a:rPr lang="en-US" sz="1300" dirty="0"/>
              <a:t>There was no evidence that trouble was associated with MJ &amp; </a:t>
            </a:r>
            <a:r>
              <a:rPr lang="en-US" sz="1300" dirty="0" err="1"/>
              <a:t>Alc</a:t>
            </a:r>
            <a:r>
              <a:rPr lang="en-US" sz="1300" dirty="0"/>
              <a:t> use or that it mediated the relationship between group and MJ &amp; </a:t>
            </a:r>
            <a:r>
              <a:rPr lang="en-US" sz="1300" dirty="0" err="1"/>
              <a:t>Alc</a:t>
            </a:r>
            <a:r>
              <a:rPr lang="en-US" sz="1300" dirty="0"/>
              <a:t> use. </a:t>
            </a:r>
          </a:p>
        </p:txBody>
      </p:sp>
      <p:sp>
        <p:nvSpPr>
          <p:cNvPr id="61" name="TextBox 60"/>
          <p:cNvSpPr txBox="1"/>
          <p:nvPr/>
        </p:nvSpPr>
        <p:spPr>
          <a:xfrm>
            <a:off x="209400" y="1191552"/>
            <a:ext cx="3249792" cy="584775"/>
          </a:xfrm>
          <a:prstGeom prst="rect">
            <a:avLst/>
          </a:prstGeom>
          <a:noFill/>
        </p:spPr>
        <p:txBody>
          <a:bodyPr wrap="square" rtlCol="0">
            <a:spAutoFit/>
          </a:bodyPr>
          <a:lstStyle/>
          <a:p>
            <a:pPr lvl="0"/>
            <a:r>
              <a:rPr lang="en-US" sz="1800" b="1" dirty="0" smtClean="0">
                <a:solidFill>
                  <a:schemeClr val="dk1"/>
                </a:solidFill>
                <a:latin typeface="Calibri"/>
                <a:ea typeface="Calibri"/>
                <a:cs typeface="Calibri"/>
                <a:sym typeface="Calibri"/>
              </a:rPr>
              <a:t>Mediation Model 2 </a:t>
            </a:r>
          </a:p>
          <a:p>
            <a:pPr lvl="0"/>
            <a:r>
              <a:rPr lang="en-US" dirty="0" smtClean="0">
                <a:solidFill>
                  <a:schemeClr val="dk1"/>
                </a:solidFill>
                <a:latin typeface="Calibri"/>
                <a:ea typeface="Calibri"/>
                <a:cs typeface="Calibri"/>
                <a:sym typeface="Calibri"/>
              </a:rPr>
              <a:t>(Trouble)</a:t>
            </a:r>
          </a:p>
        </p:txBody>
      </p:sp>
      <p:sp>
        <p:nvSpPr>
          <p:cNvPr id="26" name="Rectangle 25"/>
          <p:cNvSpPr/>
          <p:nvPr/>
        </p:nvSpPr>
        <p:spPr>
          <a:xfrm>
            <a:off x="3397385" y="1330050"/>
            <a:ext cx="1680268" cy="276999"/>
          </a:xfrm>
          <a:prstGeom prst="rect">
            <a:avLst/>
          </a:prstGeom>
        </p:spPr>
        <p:txBody>
          <a:bodyPr wrap="none">
            <a:spAutoFit/>
          </a:bodyPr>
          <a:lstStyle/>
          <a:p>
            <a:r>
              <a:rPr lang="en-US" sz="1200" dirty="0">
                <a:solidFill>
                  <a:srgbClr val="C00000"/>
                </a:solidFill>
              </a:rPr>
              <a:t>a </a:t>
            </a:r>
            <a:r>
              <a:rPr lang="en-US" sz="1200" dirty="0"/>
              <a:t>= -0.373, </a:t>
            </a:r>
            <a:r>
              <a:rPr lang="en-US" sz="1200" b="1" dirty="0"/>
              <a:t>p = 0.047*</a:t>
            </a:r>
          </a:p>
        </p:txBody>
      </p:sp>
      <p:sp>
        <p:nvSpPr>
          <p:cNvPr id="27" name="Rectangle 26"/>
          <p:cNvSpPr/>
          <p:nvPr/>
        </p:nvSpPr>
        <p:spPr>
          <a:xfrm>
            <a:off x="7580103" y="1355735"/>
            <a:ext cx="1560042" cy="276999"/>
          </a:xfrm>
          <a:prstGeom prst="rect">
            <a:avLst/>
          </a:prstGeom>
        </p:spPr>
        <p:txBody>
          <a:bodyPr wrap="none">
            <a:spAutoFit/>
          </a:bodyPr>
          <a:lstStyle/>
          <a:p>
            <a:r>
              <a:rPr lang="en-US" sz="1200" dirty="0">
                <a:solidFill>
                  <a:srgbClr val="C00000"/>
                </a:solidFill>
              </a:rPr>
              <a:t>b </a:t>
            </a:r>
            <a:r>
              <a:rPr lang="en-US" sz="1200" dirty="0"/>
              <a:t>= 1.147, p = 0.149</a:t>
            </a:r>
          </a:p>
        </p:txBody>
      </p:sp>
      <p:sp>
        <p:nvSpPr>
          <p:cNvPr id="28" name="Rectangle 27"/>
          <p:cNvSpPr/>
          <p:nvPr/>
        </p:nvSpPr>
        <p:spPr>
          <a:xfrm>
            <a:off x="5508396" y="2963992"/>
            <a:ext cx="1749197" cy="461665"/>
          </a:xfrm>
          <a:prstGeom prst="rect">
            <a:avLst/>
          </a:prstGeom>
        </p:spPr>
        <p:txBody>
          <a:bodyPr wrap="none">
            <a:spAutoFit/>
          </a:bodyPr>
          <a:lstStyle/>
          <a:p>
            <a:r>
              <a:rPr lang="en-US" sz="1200" dirty="0">
                <a:solidFill>
                  <a:srgbClr val="C00000"/>
                </a:solidFill>
              </a:rPr>
              <a:t>Direct effect of X on </a:t>
            </a:r>
            <a:r>
              <a:rPr lang="en-US" sz="1200" dirty="0" smtClean="0">
                <a:solidFill>
                  <a:srgbClr val="C00000"/>
                </a:solidFill>
              </a:rPr>
              <a:t>Y</a:t>
            </a:r>
          </a:p>
          <a:p>
            <a:r>
              <a:rPr lang="en-US" sz="1200" dirty="0" smtClean="0">
                <a:solidFill>
                  <a:srgbClr val="C00000"/>
                </a:solidFill>
              </a:rPr>
              <a:t>c</a:t>
            </a:r>
            <a:r>
              <a:rPr lang="en-US" sz="1200" dirty="0">
                <a:solidFill>
                  <a:srgbClr val="C00000"/>
                </a:solidFill>
              </a:rPr>
              <a:t>’ </a:t>
            </a:r>
            <a:r>
              <a:rPr lang="en-US" sz="1200" dirty="0"/>
              <a:t>= -1.553, </a:t>
            </a:r>
            <a:r>
              <a:rPr lang="en-US" sz="1200" b="1" dirty="0"/>
              <a:t>p = 0.028* </a:t>
            </a:r>
          </a:p>
        </p:txBody>
      </p:sp>
      <p:sp>
        <p:nvSpPr>
          <p:cNvPr id="29" name="Rectangle 28"/>
          <p:cNvSpPr/>
          <p:nvPr/>
        </p:nvSpPr>
        <p:spPr>
          <a:xfrm>
            <a:off x="3820556" y="3863756"/>
            <a:ext cx="5186344" cy="523220"/>
          </a:xfrm>
          <a:prstGeom prst="rect">
            <a:avLst/>
          </a:prstGeom>
        </p:spPr>
        <p:txBody>
          <a:bodyPr wrap="square">
            <a:spAutoFit/>
          </a:bodyPr>
          <a:lstStyle/>
          <a:p>
            <a:pPr algn="ctr"/>
            <a:r>
              <a:rPr lang="en-US" sz="1400" dirty="0">
                <a:solidFill>
                  <a:srgbClr val="C00000"/>
                </a:solidFill>
              </a:rPr>
              <a:t>Indirect effect of X on </a:t>
            </a:r>
            <a:r>
              <a:rPr lang="en-US" sz="1400" dirty="0" smtClean="0">
                <a:solidFill>
                  <a:srgbClr val="C00000"/>
                </a:solidFill>
              </a:rPr>
              <a:t>Y </a:t>
            </a:r>
            <a:r>
              <a:rPr lang="en-US" sz="1400" dirty="0">
                <a:solidFill>
                  <a:srgbClr val="C00000"/>
                </a:solidFill>
              </a:rPr>
              <a:t>through M</a:t>
            </a:r>
            <a:r>
              <a:rPr lang="en-US" sz="1400" baseline="-25000" dirty="0">
                <a:solidFill>
                  <a:srgbClr val="C00000"/>
                </a:solidFill>
              </a:rPr>
              <a:t> </a:t>
            </a:r>
            <a:endParaRPr lang="en-US" sz="1400" baseline="-25000" dirty="0" smtClean="0">
              <a:solidFill>
                <a:srgbClr val="C00000"/>
              </a:solidFill>
            </a:endParaRPr>
          </a:p>
          <a:p>
            <a:pPr algn="ctr"/>
            <a:r>
              <a:rPr lang="en-US" sz="1400" dirty="0" smtClean="0">
                <a:solidFill>
                  <a:srgbClr val="C00000"/>
                </a:solidFill>
              </a:rPr>
              <a:t>ab</a:t>
            </a:r>
            <a:r>
              <a:rPr lang="en-US" sz="1400" baseline="-25000" dirty="0" smtClean="0">
                <a:solidFill>
                  <a:srgbClr val="C00000"/>
                </a:solidFill>
              </a:rPr>
              <a:t> </a:t>
            </a:r>
            <a:r>
              <a:rPr lang="en-US" sz="1400" dirty="0" smtClean="0"/>
              <a:t>= -0.427, p = 0.110 (bootstrap CI = -1.203, -0.043)</a:t>
            </a:r>
            <a:endParaRPr lang="en-US" sz="1400" baseline="-25000" dirty="0"/>
          </a:p>
        </p:txBody>
      </p:sp>
    </p:spTree>
    <p:extLst>
      <p:ext uri="{BB962C8B-B14F-4D97-AF65-F5344CB8AC3E}">
        <p14:creationId xmlns:p14="http://schemas.microsoft.com/office/powerpoint/2010/main" val="2106292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2056" name="Rectangle 2055"/>
          <p:cNvSpPr/>
          <p:nvPr/>
        </p:nvSpPr>
        <p:spPr>
          <a:xfrm>
            <a:off x="1" y="1109514"/>
            <a:ext cx="3048000" cy="40339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6" name="Google Shape;136;p18" descr="C:\Users\krisvick\Desktop\shutterstock_1383484115.jpg"/>
          <p:cNvPicPr preferRelativeResize="0"/>
          <p:nvPr/>
        </p:nvPicPr>
        <p:blipFill rotWithShape="1">
          <a:blip r:embed="rId3">
            <a:alphaModFix/>
          </a:blip>
          <a:srcRect l="15816" t="52299" r="58370" b="34263"/>
          <a:stretch/>
        </p:blipFill>
        <p:spPr>
          <a:xfrm>
            <a:off x="0" y="4924424"/>
            <a:ext cx="3276615" cy="219075"/>
          </a:xfrm>
          <a:prstGeom prst="rect">
            <a:avLst/>
          </a:prstGeom>
          <a:noFill/>
          <a:ln>
            <a:noFill/>
          </a:ln>
        </p:spPr>
      </p:pic>
      <p:pic>
        <p:nvPicPr>
          <p:cNvPr id="137" name="Google Shape;137;p18" descr="C:\Users\krisvick\Desktop\shutterstock_1383484115.jpg"/>
          <p:cNvPicPr preferRelativeResize="0"/>
          <p:nvPr/>
        </p:nvPicPr>
        <p:blipFill rotWithShape="1">
          <a:blip r:embed="rId3">
            <a:alphaModFix/>
          </a:blip>
          <a:srcRect t="79587" r="69535" b="8518"/>
          <a:stretch/>
        </p:blipFill>
        <p:spPr>
          <a:xfrm>
            <a:off x="6172200" y="4924423"/>
            <a:ext cx="3014477" cy="219075"/>
          </a:xfrm>
          <a:prstGeom prst="rect">
            <a:avLst/>
          </a:prstGeom>
          <a:noFill/>
          <a:ln>
            <a:noFill/>
          </a:ln>
        </p:spPr>
      </p:pic>
      <p:pic>
        <p:nvPicPr>
          <p:cNvPr id="138" name="Google Shape;138;p18" descr="C:\Users\krisvick\Desktop\shutterstock_1383484115.jpg"/>
          <p:cNvPicPr preferRelativeResize="0"/>
          <p:nvPr/>
        </p:nvPicPr>
        <p:blipFill rotWithShape="1">
          <a:blip r:embed="rId3">
            <a:alphaModFix/>
          </a:blip>
          <a:srcRect l="72673" t="59947" b="30336"/>
          <a:stretch/>
        </p:blipFill>
        <p:spPr>
          <a:xfrm>
            <a:off x="3048000" y="4924425"/>
            <a:ext cx="3124200" cy="219073"/>
          </a:xfrm>
          <a:prstGeom prst="rect">
            <a:avLst/>
          </a:prstGeom>
          <a:noFill/>
          <a:ln>
            <a:noFill/>
          </a:ln>
        </p:spPr>
      </p:pic>
      <p:pic>
        <p:nvPicPr>
          <p:cNvPr id="139" name="Google Shape;139;p18" descr="C:\Users\krisvick\Desktop\Untitled6.png"/>
          <p:cNvPicPr preferRelativeResize="0"/>
          <p:nvPr/>
        </p:nvPicPr>
        <p:blipFill rotWithShape="1">
          <a:blip r:embed="rId4">
            <a:alphaModFix/>
          </a:blip>
          <a:srcRect/>
          <a:stretch/>
        </p:blipFill>
        <p:spPr>
          <a:xfrm>
            <a:off x="0" y="0"/>
            <a:ext cx="4838701" cy="1104900"/>
          </a:xfrm>
          <a:prstGeom prst="rect">
            <a:avLst/>
          </a:prstGeom>
          <a:noFill/>
          <a:ln>
            <a:noFill/>
          </a:ln>
        </p:spPr>
      </p:pic>
      <p:sp>
        <p:nvSpPr>
          <p:cNvPr id="140" name="Google Shape;140;p18"/>
          <p:cNvSpPr txBox="1"/>
          <p:nvPr/>
        </p:nvSpPr>
        <p:spPr>
          <a:xfrm>
            <a:off x="209400" y="149544"/>
            <a:ext cx="4419900" cy="80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CCCCCC"/>
                </a:solidFill>
              </a:rPr>
              <a:t>Mechanisms of Change</a:t>
            </a:r>
            <a:endParaRPr sz="1800" b="1" dirty="0">
              <a:solidFill>
                <a:srgbClr val="CCCCCC"/>
              </a:solidFill>
              <a:latin typeface="Arial"/>
              <a:ea typeface="Arial"/>
              <a:cs typeface="Arial"/>
              <a:sym typeface="Arial"/>
            </a:endParaRPr>
          </a:p>
          <a:p>
            <a:pPr marL="0" marR="0" lvl="0" indent="0" algn="l" rtl="0">
              <a:spcBef>
                <a:spcPts val="0"/>
              </a:spcBef>
              <a:spcAft>
                <a:spcPts val="0"/>
              </a:spcAft>
              <a:buNone/>
            </a:pPr>
            <a:endParaRPr sz="400" b="1" dirty="0">
              <a:solidFill>
                <a:srgbClr val="BFBFBF"/>
              </a:solidFill>
              <a:latin typeface="Arial"/>
              <a:ea typeface="Arial"/>
              <a:cs typeface="Arial"/>
              <a:sym typeface="Arial"/>
            </a:endParaRPr>
          </a:p>
          <a:p>
            <a:pPr marL="0" marR="0" lvl="0" indent="0" algn="l" rtl="0">
              <a:spcBef>
                <a:spcPts val="0"/>
              </a:spcBef>
              <a:spcAft>
                <a:spcPts val="0"/>
              </a:spcAft>
              <a:buNone/>
            </a:pPr>
            <a:r>
              <a:rPr lang="en-US" sz="2400" b="1" dirty="0" smtClean="0">
                <a:solidFill>
                  <a:srgbClr val="FFFFFF"/>
                </a:solidFill>
              </a:rPr>
              <a:t>Mediation Model 3</a:t>
            </a:r>
            <a:endParaRPr sz="2400" b="1" dirty="0">
              <a:solidFill>
                <a:srgbClr val="FFFFFF"/>
              </a:solidFill>
              <a:latin typeface="Arial"/>
              <a:ea typeface="Arial"/>
              <a:cs typeface="Arial"/>
              <a:sym typeface="Arial"/>
            </a:endParaRPr>
          </a:p>
        </p:txBody>
      </p:sp>
      <p:sp>
        <p:nvSpPr>
          <p:cNvPr id="32" name="TextBox 31"/>
          <p:cNvSpPr txBox="1"/>
          <p:nvPr/>
        </p:nvSpPr>
        <p:spPr>
          <a:xfrm>
            <a:off x="3726056" y="2358239"/>
            <a:ext cx="1555327" cy="892552"/>
          </a:xfrm>
          <a:prstGeom prst="rect">
            <a:avLst/>
          </a:prstGeom>
          <a:noFill/>
          <a:ln w="25400">
            <a:solidFill>
              <a:schemeClr val="accent1"/>
            </a:solidFill>
          </a:ln>
        </p:spPr>
        <p:txBody>
          <a:bodyPr wrap="square" rtlCol="0" anchor="ctr" anchorCtr="0">
            <a:spAutoFit/>
          </a:bodyPr>
          <a:lstStyle/>
          <a:p>
            <a:pPr algn="ctr"/>
            <a:r>
              <a:rPr lang="en-US" b="1" dirty="0" smtClean="0"/>
              <a:t>Intervention Assignment </a:t>
            </a:r>
          </a:p>
          <a:p>
            <a:pPr algn="ctr"/>
            <a:r>
              <a:rPr lang="en-US" sz="1200" dirty="0" smtClean="0"/>
              <a:t>(GOAL vs Comparison group)</a:t>
            </a:r>
            <a:endParaRPr lang="en-US" sz="1200" dirty="0"/>
          </a:p>
        </p:txBody>
      </p:sp>
      <p:cxnSp>
        <p:nvCxnSpPr>
          <p:cNvPr id="33" name="Straight Arrow Connector 32"/>
          <p:cNvCxnSpPr>
            <a:stCxn id="32" idx="0"/>
            <a:endCxn id="34" idx="1"/>
          </p:cNvCxnSpPr>
          <p:nvPr/>
        </p:nvCxnSpPr>
        <p:spPr>
          <a:xfrm flipV="1">
            <a:off x="4503720" y="1109514"/>
            <a:ext cx="961578" cy="1248725"/>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465298" y="863292"/>
            <a:ext cx="1711873" cy="492443"/>
          </a:xfrm>
          <a:prstGeom prst="rect">
            <a:avLst/>
          </a:prstGeom>
          <a:noFill/>
          <a:ln w="25400">
            <a:solidFill>
              <a:schemeClr val="accent1"/>
            </a:solidFill>
          </a:ln>
        </p:spPr>
        <p:txBody>
          <a:bodyPr wrap="square" rtlCol="0">
            <a:spAutoFit/>
          </a:bodyPr>
          <a:lstStyle/>
          <a:p>
            <a:pPr algn="ctr"/>
            <a:r>
              <a:rPr lang="en-US" b="1" dirty="0" smtClean="0"/>
              <a:t>Acceptance</a:t>
            </a:r>
          </a:p>
          <a:p>
            <a:pPr algn="ctr"/>
            <a:r>
              <a:rPr lang="en-US" sz="1200" dirty="0" smtClean="0"/>
              <a:t>(at T2)</a:t>
            </a:r>
            <a:endParaRPr lang="en-US" sz="1000" dirty="0"/>
          </a:p>
        </p:txBody>
      </p:sp>
      <p:cxnSp>
        <p:nvCxnSpPr>
          <p:cNvPr id="35" name="Straight Arrow Connector 34"/>
          <p:cNvCxnSpPr>
            <a:stCxn id="34" idx="3"/>
            <a:endCxn id="43" idx="0"/>
          </p:cNvCxnSpPr>
          <p:nvPr/>
        </p:nvCxnSpPr>
        <p:spPr>
          <a:xfrm>
            <a:off x="7177171" y="1109514"/>
            <a:ext cx="1027933" cy="1279502"/>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2" idx="3"/>
            <a:endCxn id="43" idx="1"/>
          </p:cNvCxnSpPr>
          <p:nvPr/>
        </p:nvCxnSpPr>
        <p:spPr>
          <a:xfrm>
            <a:off x="5281383" y="2804515"/>
            <a:ext cx="2121925"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881611" y="3271769"/>
            <a:ext cx="1331481" cy="307777"/>
          </a:xfrm>
          <a:prstGeom prst="rect">
            <a:avLst/>
          </a:prstGeom>
        </p:spPr>
        <p:txBody>
          <a:bodyPr wrap="square">
            <a:spAutoFit/>
          </a:bodyPr>
          <a:lstStyle/>
          <a:p>
            <a:r>
              <a:rPr lang="en-US" sz="1400" dirty="0" smtClean="0">
                <a:solidFill>
                  <a:srgbClr val="C00000"/>
                </a:solidFill>
              </a:rPr>
              <a:t>X (Predictor)</a:t>
            </a:r>
            <a:endParaRPr lang="en-US" sz="1400" dirty="0">
              <a:solidFill>
                <a:srgbClr val="C00000"/>
              </a:solidFill>
            </a:endParaRPr>
          </a:p>
        </p:txBody>
      </p:sp>
      <p:sp>
        <p:nvSpPr>
          <p:cNvPr id="38" name="Rectangle 37"/>
          <p:cNvSpPr/>
          <p:nvPr/>
        </p:nvSpPr>
        <p:spPr>
          <a:xfrm>
            <a:off x="7544408" y="3240329"/>
            <a:ext cx="1271788" cy="307777"/>
          </a:xfrm>
          <a:prstGeom prst="rect">
            <a:avLst/>
          </a:prstGeom>
        </p:spPr>
        <p:txBody>
          <a:bodyPr wrap="square">
            <a:spAutoFit/>
          </a:bodyPr>
          <a:lstStyle/>
          <a:p>
            <a:r>
              <a:rPr lang="en-US" sz="1400" dirty="0" smtClean="0">
                <a:solidFill>
                  <a:srgbClr val="C00000"/>
                </a:solidFill>
              </a:rPr>
              <a:t>Y (Outcome)</a:t>
            </a:r>
            <a:endParaRPr lang="en-US" sz="1400" dirty="0">
              <a:solidFill>
                <a:srgbClr val="C00000"/>
              </a:solidFill>
            </a:endParaRPr>
          </a:p>
        </p:txBody>
      </p:sp>
      <p:sp>
        <p:nvSpPr>
          <p:cNvPr id="39" name="Rectangle 38"/>
          <p:cNvSpPr/>
          <p:nvPr/>
        </p:nvSpPr>
        <p:spPr>
          <a:xfrm>
            <a:off x="5644392" y="493960"/>
            <a:ext cx="1234559" cy="307777"/>
          </a:xfrm>
          <a:prstGeom prst="rect">
            <a:avLst/>
          </a:prstGeom>
        </p:spPr>
        <p:txBody>
          <a:bodyPr wrap="square">
            <a:spAutoFit/>
          </a:bodyPr>
          <a:lstStyle/>
          <a:p>
            <a:r>
              <a:rPr lang="en-US" sz="1400" dirty="0" smtClean="0">
                <a:solidFill>
                  <a:srgbClr val="C00000"/>
                </a:solidFill>
              </a:rPr>
              <a:t>M (Mediator)</a:t>
            </a:r>
            <a:endParaRPr lang="en-US" sz="1400" dirty="0">
              <a:solidFill>
                <a:srgbClr val="C00000"/>
              </a:solidFill>
            </a:endParaRPr>
          </a:p>
        </p:txBody>
      </p:sp>
      <p:sp>
        <p:nvSpPr>
          <p:cNvPr id="43" name="TextBox 42"/>
          <p:cNvSpPr txBox="1"/>
          <p:nvPr/>
        </p:nvSpPr>
        <p:spPr>
          <a:xfrm>
            <a:off x="7403308" y="2389016"/>
            <a:ext cx="1603592" cy="830997"/>
          </a:xfrm>
          <a:prstGeom prst="rect">
            <a:avLst/>
          </a:prstGeom>
          <a:noFill/>
          <a:ln w="25400">
            <a:solidFill>
              <a:schemeClr val="accent1"/>
            </a:solidFill>
          </a:ln>
        </p:spPr>
        <p:txBody>
          <a:bodyPr wrap="square" lIns="0" rIns="0" rtlCol="0" anchor="ctr" anchorCtr="0">
            <a:noAutofit/>
          </a:bodyPr>
          <a:lstStyle/>
          <a:p>
            <a:pPr algn="ctr"/>
            <a:endParaRPr lang="en-US" sz="500" b="1" dirty="0" smtClean="0"/>
          </a:p>
          <a:p>
            <a:pPr algn="ctr"/>
            <a:r>
              <a:rPr lang="en-US" b="1" dirty="0" smtClean="0"/>
              <a:t>MJ &amp; </a:t>
            </a:r>
            <a:r>
              <a:rPr lang="en-US" b="1" dirty="0" err="1" smtClean="0"/>
              <a:t>Alc</a:t>
            </a:r>
            <a:r>
              <a:rPr lang="en-US" b="1" dirty="0" smtClean="0"/>
              <a:t> use</a:t>
            </a:r>
          </a:p>
          <a:p>
            <a:pPr algn="ctr"/>
            <a:r>
              <a:rPr lang="en-US" sz="1200" dirty="0" smtClean="0"/>
              <a:t>(at T2)</a:t>
            </a:r>
            <a:endParaRPr lang="en-US" b="1" dirty="0" smtClean="0"/>
          </a:p>
          <a:p>
            <a:pPr algn="ctr"/>
            <a:endParaRPr lang="en-US" sz="500" b="1" dirty="0"/>
          </a:p>
        </p:txBody>
      </p:sp>
      <p:sp>
        <p:nvSpPr>
          <p:cNvPr id="55" name="Rectangle 54"/>
          <p:cNvSpPr/>
          <p:nvPr/>
        </p:nvSpPr>
        <p:spPr>
          <a:xfrm>
            <a:off x="7270544" y="149544"/>
            <a:ext cx="1343638" cy="461665"/>
          </a:xfrm>
          <a:prstGeom prst="rect">
            <a:avLst/>
          </a:prstGeom>
        </p:spPr>
        <p:txBody>
          <a:bodyPr wrap="none">
            <a:spAutoFit/>
          </a:bodyPr>
          <a:lstStyle/>
          <a:p>
            <a:r>
              <a:rPr lang="en-US" sz="1200" dirty="0" smtClean="0"/>
              <a:t>T1 = at baseline</a:t>
            </a:r>
          </a:p>
          <a:p>
            <a:r>
              <a:rPr lang="en-US" sz="1200" dirty="0" smtClean="0"/>
              <a:t>T2 = at 3 months</a:t>
            </a:r>
          </a:p>
        </p:txBody>
      </p:sp>
      <p:sp>
        <p:nvSpPr>
          <p:cNvPr id="56" name="Rectangle 55"/>
          <p:cNvSpPr/>
          <p:nvPr/>
        </p:nvSpPr>
        <p:spPr>
          <a:xfrm>
            <a:off x="7302732" y="561011"/>
            <a:ext cx="1821452" cy="646331"/>
          </a:xfrm>
          <a:prstGeom prst="rect">
            <a:avLst/>
          </a:prstGeom>
        </p:spPr>
        <p:txBody>
          <a:bodyPr wrap="square">
            <a:spAutoFit/>
          </a:bodyPr>
          <a:lstStyle/>
          <a:p>
            <a:r>
              <a:rPr lang="en-US" sz="1200" dirty="0" smtClean="0"/>
              <a:t>T1 variables for mediator and outcome added as controls</a:t>
            </a:r>
          </a:p>
        </p:txBody>
      </p:sp>
      <p:sp>
        <p:nvSpPr>
          <p:cNvPr id="57" name="Rectangle 56"/>
          <p:cNvSpPr/>
          <p:nvPr/>
        </p:nvSpPr>
        <p:spPr>
          <a:xfrm>
            <a:off x="322068" y="1809831"/>
            <a:ext cx="2360747" cy="2492990"/>
          </a:xfrm>
          <a:prstGeom prst="rect">
            <a:avLst/>
          </a:prstGeom>
          <a:solidFill>
            <a:schemeClr val="bg1">
              <a:lumMod val="85000"/>
            </a:schemeClr>
          </a:solidFill>
        </p:spPr>
        <p:txBody>
          <a:bodyPr wrap="square">
            <a:spAutoFit/>
          </a:bodyPr>
          <a:lstStyle/>
          <a:p>
            <a:pPr marL="285750" indent="-285750">
              <a:buFont typeface="Arial" panose="020B0604020202020204" pitchFamily="34" charset="0"/>
              <a:buChar char="•"/>
            </a:pPr>
            <a:r>
              <a:rPr lang="en-US" sz="1300" dirty="0"/>
              <a:t>Group assignment was associated with MJ &amp; </a:t>
            </a:r>
            <a:r>
              <a:rPr lang="en-US" sz="1300" dirty="0" err="1"/>
              <a:t>Alc</a:t>
            </a:r>
            <a:r>
              <a:rPr lang="en-US" sz="1300" dirty="0"/>
              <a:t> use at T2 (</a:t>
            </a:r>
            <a:r>
              <a:rPr lang="en-US" sz="1300" dirty="0">
                <a:solidFill>
                  <a:srgbClr val="C00000"/>
                </a:solidFill>
              </a:rPr>
              <a:t>c’ = -2.099, p = 0.005**</a:t>
            </a:r>
            <a:r>
              <a:rPr lang="en-US" sz="1300" dirty="0"/>
              <a:t>).</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There was no evidence that acceptance was associated with MJ &amp; </a:t>
            </a:r>
            <a:r>
              <a:rPr lang="en-US" sz="1300" dirty="0" err="1"/>
              <a:t>Alc</a:t>
            </a:r>
            <a:r>
              <a:rPr lang="en-US" sz="1300" dirty="0"/>
              <a:t> use or group, or that acceptance mediated the relationship between group and MJ &amp; </a:t>
            </a:r>
            <a:r>
              <a:rPr lang="en-US" sz="1300" dirty="0" err="1"/>
              <a:t>Alc</a:t>
            </a:r>
            <a:r>
              <a:rPr lang="en-US" sz="1300" dirty="0"/>
              <a:t> use. </a:t>
            </a:r>
          </a:p>
        </p:txBody>
      </p:sp>
      <p:sp>
        <p:nvSpPr>
          <p:cNvPr id="61" name="TextBox 60"/>
          <p:cNvSpPr txBox="1"/>
          <p:nvPr/>
        </p:nvSpPr>
        <p:spPr>
          <a:xfrm>
            <a:off x="209400" y="1191552"/>
            <a:ext cx="3249792" cy="584775"/>
          </a:xfrm>
          <a:prstGeom prst="rect">
            <a:avLst/>
          </a:prstGeom>
          <a:noFill/>
        </p:spPr>
        <p:txBody>
          <a:bodyPr wrap="square" rtlCol="0">
            <a:spAutoFit/>
          </a:bodyPr>
          <a:lstStyle/>
          <a:p>
            <a:pPr lvl="0"/>
            <a:r>
              <a:rPr lang="en-US" sz="1800" b="1" dirty="0" smtClean="0">
                <a:solidFill>
                  <a:schemeClr val="dk1"/>
                </a:solidFill>
                <a:latin typeface="Calibri"/>
                <a:ea typeface="Calibri"/>
                <a:cs typeface="Calibri"/>
                <a:sym typeface="Calibri"/>
              </a:rPr>
              <a:t>Mediation Model 3 </a:t>
            </a:r>
          </a:p>
          <a:p>
            <a:pPr lvl="0"/>
            <a:r>
              <a:rPr lang="en-US" dirty="0" smtClean="0">
                <a:solidFill>
                  <a:schemeClr val="dk1"/>
                </a:solidFill>
                <a:latin typeface="Calibri"/>
                <a:ea typeface="Calibri"/>
                <a:cs typeface="Calibri"/>
                <a:sym typeface="Calibri"/>
              </a:rPr>
              <a:t>(Acceptance)</a:t>
            </a:r>
          </a:p>
        </p:txBody>
      </p:sp>
      <p:sp>
        <p:nvSpPr>
          <p:cNvPr id="30" name="Rectangle 29"/>
          <p:cNvSpPr/>
          <p:nvPr/>
        </p:nvSpPr>
        <p:spPr>
          <a:xfrm>
            <a:off x="3552647" y="1381613"/>
            <a:ext cx="1654620" cy="276999"/>
          </a:xfrm>
          <a:prstGeom prst="rect">
            <a:avLst/>
          </a:prstGeom>
        </p:spPr>
        <p:txBody>
          <a:bodyPr wrap="none">
            <a:spAutoFit/>
          </a:bodyPr>
          <a:lstStyle/>
          <a:p>
            <a:r>
              <a:rPr lang="en-US" sz="1200" dirty="0">
                <a:solidFill>
                  <a:srgbClr val="C00000"/>
                </a:solidFill>
              </a:rPr>
              <a:t>a </a:t>
            </a:r>
            <a:r>
              <a:rPr lang="en-US" sz="1200" dirty="0"/>
              <a:t>= -0.159, p = 0.525 </a:t>
            </a:r>
          </a:p>
        </p:txBody>
      </p:sp>
      <p:sp>
        <p:nvSpPr>
          <p:cNvPr id="31" name="Rectangle 30"/>
          <p:cNvSpPr/>
          <p:nvPr/>
        </p:nvSpPr>
        <p:spPr>
          <a:xfrm>
            <a:off x="7509904" y="1359461"/>
            <a:ext cx="1611339" cy="276999"/>
          </a:xfrm>
          <a:prstGeom prst="rect">
            <a:avLst/>
          </a:prstGeom>
        </p:spPr>
        <p:txBody>
          <a:bodyPr wrap="none">
            <a:spAutoFit/>
          </a:bodyPr>
          <a:lstStyle/>
          <a:p>
            <a:r>
              <a:rPr lang="en-US" sz="1200" dirty="0">
                <a:solidFill>
                  <a:srgbClr val="C00000"/>
                </a:solidFill>
              </a:rPr>
              <a:t>b </a:t>
            </a:r>
            <a:r>
              <a:rPr lang="en-US" sz="1200" dirty="0"/>
              <a:t>= -0.621, p = 0.124</a:t>
            </a:r>
          </a:p>
        </p:txBody>
      </p:sp>
      <p:sp>
        <p:nvSpPr>
          <p:cNvPr id="41" name="Rectangle 40"/>
          <p:cNvSpPr/>
          <p:nvPr/>
        </p:nvSpPr>
        <p:spPr>
          <a:xfrm>
            <a:off x="5465298" y="2913788"/>
            <a:ext cx="1765227" cy="461665"/>
          </a:xfrm>
          <a:prstGeom prst="rect">
            <a:avLst/>
          </a:prstGeom>
        </p:spPr>
        <p:txBody>
          <a:bodyPr wrap="none">
            <a:spAutoFit/>
          </a:bodyPr>
          <a:lstStyle/>
          <a:p>
            <a:r>
              <a:rPr lang="en-US" sz="1200" dirty="0" smtClean="0">
                <a:solidFill>
                  <a:srgbClr val="C00000"/>
                </a:solidFill>
              </a:rPr>
              <a:t>Direct </a:t>
            </a:r>
            <a:r>
              <a:rPr lang="en-US" sz="1200" dirty="0">
                <a:solidFill>
                  <a:srgbClr val="C00000"/>
                </a:solidFill>
              </a:rPr>
              <a:t>effect of X on </a:t>
            </a:r>
            <a:r>
              <a:rPr lang="en-US" sz="1200" dirty="0" smtClean="0">
                <a:solidFill>
                  <a:srgbClr val="C00000"/>
                </a:solidFill>
              </a:rPr>
              <a:t>Y</a:t>
            </a:r>
          </a:p>
          <a:p>
            <a:r>
              <a:rPr lang="en-US" sz="1200" dirty="0" smtClean="0">
                <a:solidFill>
                  <a:srgbClr val="C00000"/>
                </a:solidFill>
              </a:rPr>
              <a:t>c</a:t>
            </a:r>
            <a:r>
              <a:rPr lang="en-US" sz="1200" dirty="0">
                <a:solidFill>
                  <a:srgbClr val="C00000"/>
                </a:solidFill>
              </a:rPr>
              <a:t>’</a:t>
            </a:r>
            <a:r>
              <a:rPr lang="en-US" sz="1200" dirty="0"/>
              <a:t> = -2.099, </a:t>
            </a:r>
            <a:r>
              <a:rPr lang="en-US" sz="1200" b="1" dirty="0"/>
              <a:t>p = 0.005**</a:t>
            </a:r>
          </a:p>
        </p:txBody>
      </p:sp>
      <p:sp>
        <p:nvSpPr>
          <p:cNvPr id="42" name="Rectangle 41"/>
          <p:cNvSpPr/>
          <p:nvPr/>
        </p:nvSpPr>
        <p:spPr>
          <a:xfrm>
            <a:off x="3632688" y="3877309"/>
            <a:ext cx="5419313" cy="523220"/>
          </a:xfrm>
          <a:prstGeom prst="rect">
            <a:avLst/>
          </a:prstGeom>
        </p:spPr>
        <p:txBody>
          <a:bodyPr wrap="square">
            <a:spAutoFit/>
          </a:bodyPr>
          <a:lstStyle/>
          <a:p>
            <a:pPr algn="ctr"/>
            <a:r>
              <a:rPr lang="en-US" sz="1400" dirty="0">
                <a:solidFill>
                  <a:srgbClr val="C00000"/>
                </a:solidFill>
              </a:rPr>
              <a:t>Indirect effect of X on Y through M</a:t>
            </a:r>
            <a:r>
              <a:rPr lang="en-US" sz="1400" baseline="-25000" dirty="0">
                <a:solidFill>
                  <a:srgbClr val="C00000"/>
                </a:solidFill>
              </a:rPr>
              <a:t> </a:t>
            </a:r>
          </a:p>
          <a:p>
            <a:pPr algn="ctr"/>
            <a:r>
              <a:rPr lang="en-US" sz="1400" dirty="0" smtClean="0">
                <a:solidFill>
                  <a:srgbClr val="C00000"/>
                </a:solidFill>
              </a:rPr>
              <a:t>ab</a:t>
            </a:r>
            <a:r>
              <a:rPr lang="en-US" sz="1400" baseline="-25000" dirty="0" smtClean="0">
                <a:solidFill>
                  <a:srgbClr val="C00000"/>
                </a:solidFill>
              </a:rPr>
              <a:t> </a:t>
            </a:r>
            <a:r>
              <a:rPr lang="en-US" sz="1400" dirty="0" smtClean="0"/>
              <a:t>= 0.099, p = </a:t>
            </a:r>
            <a:r>
              <a:rPr lang="en-US" sz="1400" dirty="0"/>
              <a:t>0.573 (95% bootstrap CI </a:t>
            </a:r>
            <a:r>
              <a:rPr lang="en-US" sz="1400" dirty="0" smtClean="0"/>
              <a:t>= -0.145, 0.597)</a:t>
            </a:r>
            <a:endParaRPr lang="en-US" sz="1400" baseline="-25000" dirty="0"/>
          </a:p>
        </p:txBody>
      </p:sp>
    </p:spTree>
    <p:extLst>
      <p:ext uri="{BB962C8B-B14F-4D97-AF65-F5344CB8AC3E}">
        <p14:creationId xmlns:p14="http://schemas.microsoft.com/office/powerpoint/2010/main" val="686613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18" descr="C:\Users\krisvick\Desktop\shutterstock_1383484115.jpg"/>
          <p:cNvPicPr preferRelativeResize="0"/>
          <p:nvPr/>
        </p:nvPicPr>
        <p:blipFill rotWithShape="1">
          <a:blip r:embed="rId3">
            <a:alphaModFix/>
          </a:blip>
          <a:srcRect l="15816" t="52299" r="58370" b="34263"/>
          <a:stretch/>
        </p:blipFill>
        <p:spPr>
          <a:xfrm>
            <a:off x="0" y="4924424"/>
            <a:ext cx="3276615" cy="219075"/>
          </a:xfrm>
          <a:prstGeom prst="rect">
            <a:avLst/>
          </a:prstGeom>
          <a:noFill/>
          <a:ln>
            <a:noFill/>
          </a:ln>
        </p:spPr>
      </p:pic>
      <p:pic>
        <p:nvPicPr>
          <p:cNvPr id="137" name="Google Shape;137;p18" descr="C:\Users\krisvick\Desktop\shutterstock_1383484115.jpg"/>
          <p:cNvPicPr preferRelativeResize="0"/>
          <p:nvPr/>
        </p:nvPicPr>
        <p:blipFill rotWithShape="1">
          <a:blip r:embed="rId3">
            <a:alphaModFix/>
          </a:blip>
          <a:srcRect t="79587" r="69535" b="8518"/>
          <a:stretch/>
        </p:blipFill>
        <p:spPr>
          <a:xfrm>
            <a:off x="6172200" y="4924423"/>
            <a:ext cx="3014477" cy="219075"/>
          </a:xfrm>
          <a:prstGeom prst="rect">
            <a:avLst/>
          </a:prstGeom>
          <a:noFill/>
          <a:ln>
            <a:noFill/>
          </a:ln>
        </p:spPr>
      </p:pic>
      <p:pic>
        <p:nvPicPr>
          <p:cNvPr id="138" name="Google Shape;138;p18" descr="C:\Users\krisvick\Desktop\shutterstock_1383484115.jpg"/>
          <p:cNvPicPr preferRelativeResize="0"/>
          <p:nvPr/>
        </p:nvPicPr>
        <p:blipFill rotWithShape="1">
          <a:blip r:embed="rId3">
            <a:alphaModFix/>
          </a:blip>
          <a:srcRect l="72673" t="59947" b="30336"/>
          <a:stretch/>
        </p:blipFill>
        <p:spPr>
          <a:xfrm>
            <a:off x="3048000" y="4924425"/>
            <a:ext cx="3124200" cy="219075"/>
          </a:xfrm>
          <a:prstGeom prst="rect">
            <a:avLst/>
          </a:prstGeom>
          <a:noFill/>
          <a:ln>
            <a:noFill/>
          </a:ln>
        </p:spPr>
      </p:pic>
      <p:pic>
        <p:nvPicPr>
          <p:cNvPr id="139" name="Google Shape;139;p18" descr="C:\Users\krisvick\Desktop\Untitled6.png"/>
          <p:cNvPicPr preferRelativeResize="0"/>
          <p:nvPr/>
        </p:nvPicPr>
        <p:blipFill rotWithShape="1">
          <a:blip r:embed="rId4">
            <a:alphaModFix/>
          </a:blip>
          <a:srcRect/>
          <a:stretch/>
        </p:blipFill>
        <p:spPr>
          <a:xfrm>
            <a:off x="0" y="0"/>
            <a:ext cx="4838701" cy="1104900"/>
          </a:xfrm>
          <a:prstGeom prst="rect">
            <a:avLst/>
          </a:prstGeom>
          <a:noFill/>
          <a:ln>
            <a:noFill/>
          </a:ln>
        </p:spPr>
      </p:pic>
      <p:sp>
        <p:nvSpPr>
          <p:cNvPr id="140" name="Google Shape;140;p18"/>
          <p:cNvSpPr txBox="1"/>
          <p:nvPr/>
        </p:nvSpPr>
        <p:spPr>
          <a:xfrm>
            <a:off x="114510" y="149544"/>
            <a:ext cx="4358236" cy="80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CCCCCC"/>
                </a:solidFill>
              </a:rPr>
              <a:t>Mechanisms of Change</a:t>
            </a:r>
            <a:endParaRPr sz="1800" b="1" dirty="0">
              <a:solidFill>
                <a:srgbClr val="CCCCCC"/>
              </a:solidFill>
              <a:latin typeface="Arial"/>
              <a:ea typeface="Arial"/>
              <a:cs typeface="Arial"/>
              <a:sym typeface="Arial"/>
            </a:endParaRPr>
          </a:p>
          <a:p>
            <a:pPr marL="0" marR="0" lvl="0" indent="0" algn="l" rtl="0">
              <a:spcBef>
                <a:spcPts val="0"/>
              </a:spcBef>
              <a:spcAft>
                <a:spcPts val="0"/>
              </a:spcAft>
              <a:buNone/>
            </a:pPr>
            <a:endParaRPr sz="400" b="1" dirty="0">
              <a:solidFill>
                <a:srgbClr val="BFBFBF"/>
              </a:solidFill>
              <a:latin typeface="Arial"/>
              <a:ea typeface="Arial"/>
              <a:cs typeface="Arial"/>
              <a:sym typeface="Arial"/>
            </a:endParaRPr>
          </a:p>
          <a:p>
            <a:pPr marL="0" marR="0" lvl="0" indent="0" algn="l" rtl="0">
              <a:spcBef>
                <a:spcPts val="0"/>
              </a:spcBef>
              <a:spcAft>
                <a:spcPts val="0"/>
              </a:spcAft>
              <a:buNone/>
            </a:pPr>
            <a:r>
              <a:rPr lang="en-US" sz="2400" b="1" dirty="0" smtClean="0">
                <a:solidFill>
                  <a:srgbClr val="FFFFFF"/>
                </a:solidFill>
              </a:rPr>
              <a:t>Facilitator/Youth Feedback</a:t>
            </a:r>
            <a:endParaRPr sz="2400" b="1" dirty="0">
              <a:solidFill>
                <a:srgbClr val="FFFFFF"/>
              </a:solidFill>
              <a:sym typeface="Arial"/>
            </a:endParaRPr>
          </a:p>
        </p:txBody>
      </p:sp>
      <p:graphicFrame>
        <p:nvGraphicFramePr>
          <p:cNvPr id="6" name="Table 5"/>
          <p:cNvGraphicFramePr>
            <a:graphicFrameLocks noGrp="1"/>
          </p:cNvGraphicFramePr>
          <p:nvPr>
            <p:extLst>
              <p:ext uri="{D42A27DB-BD31-4B8C-83A1-F6EECF244321}">
                <p14:modId xmlns:p14="http://schemas.microsoft.com/office/powerpoint/2010/main" val="1946228513"/>
              </p:ext>
            </p:extLst>
          </p:nvPr>
        </p:nvGraphicFramePr>
        <p:xfrm>
          <a:off x="190194" y="1141475"/>
          <a:ext cx="8822132" cy="3741037"/>
        </p:xfrm>
        <a:graphic>
          <a:graphicData uri="http://schemas.openxmlformats.org/drawingml/2006/table">
            <a:tbl>
              <a:tblPr/>
              <a:tblGrid>
                <a:gridCol w="1389889"/>
                <a:gridCol w="799451"/>
                <a:gridCol w="2611661"/>
                <a:gridCol w="580369"/>
                <a:gridCol w="3440762"/>
              </a:tblGrid>
              <a:tr h="170192">
                <a:tc>
                  <a:txBody>
                    <a:bodyPr/>
                    <a:lstStyle/>
                    <a:p>
                      <a:pPr algn="ctr" fontAlgn="ctr"/>
                      <a:r>
                        <a:rPr lang="en-US" sz="1000" b="1" i="0" u="none" strike="noStrike" dirty="0">
                          <a:solidFill>
                            <a:srgbClr val="FFFFFF"/>
                          </a:solidFill>
                          <a:effectLst/>
                          <a:latin typeface="Calibri"/>
                        </a:rPr>
                        <a:t>KEY THEMES</a:t>
                      </a:r>
                    </a:p>
                  </a:txBody>
                  <a:tcPr marL="5006" marR="5006" marT="5006" marB="0" anchor="ctr">
                    <a:lnL w="12700" cap="flat" cmpd="sng" algn="ctr">
                      <a:solidFill>
                        <a:srgbClr val="16365C"/>
                      </a:solidFill>
                      <a:prstDash val="solid"/>
                      <a:round/>
                      <a:headEnd type="none" w="med" len="med"/>
                      <a:tailEnd type="none" w="med" len="med"/>
                    </a:lnL>
                    <a:lnR>
                      <a:noFill/>
                    </a:lnR>
                    <a:lnT w="12700" cap="flat" cmpd="sng" algn="ctr">
                      <a:solidFill>
                        <a:srgbClr val="16365C"/>
                      </a:solidFill>
                      <a:prstDash val="solid"/>
                      <a:round/>
                      <a:headEnd type="none" w="med" len="med"/>
                      <a:tailEnd type="none" w="med" len="med"/>
                    </a:lnT>
                    <a:lnB>
                      <a:noFill/>
                    </a:lnB>
                    <a:solidFill>
                      <a:srgbClr val="16365C"/>
                    </a:solidFill>
                  </a:tcPr>
                </a:tc>
                <a:tc>
                  <a:txBody>
                    <a:bodyPr/>
                    <a:lstStyle/>
                    <a:p>
                      <a:pPr algn="ctr" fontAlgn="ctr"/>
                      <a:r>
                        <a:rPr lang="en-US" sz="1000" b="1" i="0" u="none" strike="noStrike" dirty="0">
                          <a:solidFill>
                            <a:srgbClr val="FFFFFF"/>
                          </a:solidFill>
                          <a:effectLst/>
                          <a:latin typeface="Calibri"/>
                        </a:rPr>
                        <a:t>CODES</a:t>
                      </a:r>
                    </a:p>
                  </a:txBody>
                  <a:tcPr marL="5006" marR="5006" marT="5006" marB="0" anchor="ctr">
                    <a:lnL>
                      <a:noFill/>
                    </a:lnL>
                    <a:lnR>
                      <a:noFill/>
                    </a:lnR>
                    <a:lnT w="12700" cap="flat" cmpd="sng" algn="ctr">
                      <a:solidFill>
                        <a:srgbClr val="16365C"/>
                      </a:solidFill>
                      <a:prstDash val="solid"/>
                      <a:round/>
                      <a:headEnd type="none" w="med" len="med"/>
                      <a:tailEnd type="none" w="med" len="med"/>
                    </a:lnT>
                    <a:lnB>
                      <a:noFill/>
                    </a:lnB>
                    <a:solidFill>
                      <a:srgbClr val="16365C"/>
                    </a:solidFill>
                  </a:tcPr>
                </a:tc>
                <a:tc>
                  <a:txBody>
                    <a:bodyPr/>
                    <a:lstStyle/>
                    <a:p>
                      <a:pPr algn="ctr" fontAlgn="ctr"/>
                      <a:r>
                        <a:rPr lang="en-US" sz="1000" b="1" i="0" u="none" strike="noStrike" dirty="0">
                          <a:solidFill>
                            <a:srgbClr val="FFFFFF"/>
                          </a:solidFill>
                          <a:effectLst/>
                          <a:latin typeface="Calibri"/>
                        </a:rPr>
                        <a:t>CODE DESCRIPTIONS</a:t>
                      </a:r>
                    </a:p>
                  </a:txBody>
                  <a:tcPr marL="5006" marR="5006" marT="5006" marB="0" anchor="ctr">
                    <a:lnL>
                      <a:noFill/>
                    </a:lnL>
                    <a:lnR>
                      <a:noFill/>
                    </a:lnR>
                    <a:lnT w="12700" cap="flat" cmpd="sng" algn="ctr">
                      <a:solidFill>
                        <a:srgbClr val="16365C"/>
                      </a:solidFill>
                      <a:prstDash val="solid"/>
                      <a:round/>
                      <a:headEnd type="none" w="med" len="med"/>
                      <a:tailEnd type="none" w="med" len="med"/>
                    </a:lnT>
                    <a:lnB>
                      <a:noFill/>
                    </a:lnB>
                    <a:solidFill>
                      <a:srgbClr val="16365C"/>
                    </a:solidFill>
                  </a:tcPr>
                </a:tc>
                <a:tc>
                  <a:txBody>
                    <a:bodyPr/>
                    <a:lstStyle/>
                    <a:p>
                      <a:pPr algn="ctr" fontAlgn="ctr"/>
                      <a:r>
                        <a:rPr lang="en-US" sz="1000" b="1" i="0" u="none" strike="noStrike" dirty="0">
                          <a:solidFill>
                            <a:srgbClr val="FFFFFF"/>
                          </a:solidFill>
                          <a:effectLst/>
                          <a:latin typeface="Calibri"/>
                        </a:rPr>
                        <a:t>COUNT</a:t>
                      </a:r>
                    </a:p>
                  </a:txBody>
                  <a:tcPr marL="5006" marR="5006" marT="5006" marB="0" anchor="ctr">
                    <a:lnL>
                      <a:noFill/>
                    </a:lnL>
                    <a:lnR>
                      <a:noFill/>
                    </a:lnR>
                    <a:lnT w="12700" cap="flat" cmpd="sng" algn="ctr">
                      <a:solidFill>
                        <a:srgbClr val="16365C"/>
                      </a:solidFill>
                      <a:prstDash val="solid"/>
                      <a:round/>
                      <a:headEnd type="none" w="med" len="med"/>
                      <a:tailEnd type="none" w="med" len="med"/>
                    </a:lnT>
                    <a:lnB>
                      <a:noFill/>
                    </a:lnB>
                    <a:solidFill>
                      <a:srgbClr val="16365C"/>
                    </a:solidFill>
                  </a:tcPr>
                </a:tc>
                <a:tc>
                  <a:txBody>
                    <a:bodyPr/>
                    <a:lstStyle/>
                    <a:p>
                      <a:pPr algn="ctr" fontAlgn="ctr"/>
                      <a:r>
                        <a:rPr lang="en-US" sz="1000" b="1" i="0" u="none" strike="noStrike" dirty="0">
                          <a:solidFill>
                            <a:srgbClr val="FFFFFF"/>
                          </a:solidFill>
                          <a:effectLst/>
                          <a:latin typeface="Calibri"/>
                        </a:rPr>
                        <a:t>EXAMPLE QUOTES</a:t>
                      </a:r>
                    </a:p>
                  </a:txBody>
                  <a:tcPr marL="5006" marR="5006" marT="5006" marB="0" anchor="ctr">
                    <a:lnL>
                      <a:noFill/>
                    </a:lnL>
                    <a:lnR w="12700" cap="flat" cmpd="sng" algn="ctr">
                      <a:solidFill>
                        <a:srgbClr val="16365C"/>
                      </a:solidFill>
                      <a:prstDash val="solid"/>
                      <a:round/>
                      <a:headEnd type="none" w="med" len="med"/>
                      <a:tailEnd type="none" w="med" len="med"/>
                    </a:lnR>
                    <a:lnT w="12700" cap="flat" cmpd="sng" algn="ctr">
                      <a:solidFill>
                        <a:srgbClr val="16365C"/>
                      </a:solidFill>
                      <a:prstDash val="solid"/>
                      <a:round/>
                      <a:headEnd type="none" w="med" len="med"/>
                      <a:tailEnd type="none" w="med" len="med"/>
                    </a:lnT>
                    <a:lnB>
                      <a:noFill/>
                    </a:lnB>
                    <a:solidFill>
                      <a:srgbClr val="16365C"/>
                    </a:solidFill>
                  </a:tcPr>
                </a:tc>
              </a:tr>
              <a:tr h="125150">
                <a:tc>
                  <a:txBody>
                    <a:bodyPr/>
                    <a:lstStyle/>
                    <a:p>
                      <a:pPr algn="l" fontAlgn="ctr"/>
                      <a:r>
                        <a:rPr lang="en-US" sz="900" b="1" i="0" u="none" strike="noStrike" dirty="0">
                          <a:solidFill>
                            <a:schemeClr val="bg1"/>
                          </a:solidFill>
                          <a:effectLst/>
                          <a:latin typeface="Calibri"/>
                        </a:rPr>
                        <a:t>Facilitator Interviews</a:t>
                      </a:r>
                    </a:p>
                  </a:txBody>
                  <a:tcPr marL="5006" marR="5006" marT="5006" marB="0" anchor="ctr">
                    <a:lnL w="12700" cap="flat" cmpd="sng" algn="ctr">
                      <a:solidFill>
                        <a:srgbClr val="16365C"/>
                      </a:solidFill>
                      <a:prstDash val="solid"/>
                      <a:round/>
                      <a:headEnd type="none" w="med" len="med"/>
                      <a:tailEnd type="none" w="med" len="med"/>
                    </a:lnL>
                    <a:lnR>
                      <a:noFill/>
                    </a:lnR>
                    <a:lnT>
                      <a:noFill/>
                    </a:lnT>
                    <a:lnB>
                      <a:noFill/>
                    </a:lnB>
                    <a:solidFill>
                      <a:schemeClr val="bg1">
                        <a:lumMod val="50000"/>
                      </a:schemeClr>
                    </a:solidFill>
                  </a:tcPr>
                </a:tc>
                <a:tc>
                  <a:txBody>
                    <a:bodyPr/>
                    <a:lstStyle/>
                    <a:p>
                      <a:pPr algn="l" fontAlgn="ctr"/>
                      <a:r>
                        <a:rPr lang="en-US" sz="800" b="1" i="0" u="none" strike="noStrike" dirty="0">
                          <a:solidFill>
                            <a:srgbClr val="000000"/>
                          </a:solidFill>
                          <a:effectLst/>
                          <a:latin typeface="Calibri"/>
                        </a:rPr>
                        <a:t> </a:t>
                      </a:r>
                    </a:p>
                  </a:txBody>
                  <a:tcPr marL="5006" marR="5006" marT="5006" marB="0" anchor="ctr">
                    <a:lnL>
                      <a:noFill/>
                    </a:lnL>
                    <a:lnR>
                      <a:noFill/>
                    </a:lnR>
                    <a:lnT>
                      <a:noFill/>
                    </a:lnT>
                    <a:lnB>
                      <a:noFill/>
                    </a:lnB>
                    <a:solidFill>
                      <a:schemeClr val="bg1">
                        <a:lumMod val="50000"/>
                      </a:schemeClr>
                    </a:solidFill>
                  </a:tcPr>
                </a:tc>
                <a:tc>
                  <a:txBody>
                    <a:bodyPr/>
                    <a:lstStyle/>
                    <a:p>
                      <a:pPr algn="l" fontAlgn="b"/>
                      <a:r>
                        <a:rPr lang="en-US" sz="800" b="0" i="0" u="none" strike="noStrike" dirty="0">
                          <a:solidFill>
                            <a:srgbClr val="000000"/>
                          </a:solidFill>
                          <a:effectLst/>
                          <a:latin typeface="Calibri"/>
                        </a:rPr>
                        <a:t> </a:t>
                      </a:r>
                    </a:p>
                  </a:txBody>
                  <a:tcPr marL="5006" marR="5006" marT="5006" marB="0" anchor="b">
                    <a:lnL>
                      <a:noFill/>
                    </a:lnL>
                    <a:lnR>
                      <a:noFill/>
                    </a:lnR>
                    <a:lnT>
                      <a:noFill/>
                    </a:lnT>
                    <a:lnB>
                      <a:noFill/>
                    </a:lnB>
                    <a:solidFill>
                      <a:schemeClr val="bg1">
                        <a:lumMod val="50000"/>
                      </a:schemeClr>
                    </a:solidFill>
                  </a:tcPr>
                </a:tc>
                <a:tc>
                  <a:txBody>
                    <a:bodyPr/>
                    <a:lstStyle/>
                    <a:p>
                      <a:pPr algn="l" fontAlgn="b"/>
                      <a:r>
                        <a:rPr lang="en-US" sz="800" b="0" i="0" u="none" strike="noStrike" dirty="0">
                          <a:solidFill>
                            <a:srgbClr val="000000"/>
                          </a:solidFill>
                          <a:effectLst/>
                          <a:latin typeface="Calibri"/>
                        </a:rPr>
                        <a:t> </a:t>
                      </a:r>
                    </a:p>
                  </a:txBody>
                  <a:tcPr marL="5006" marR="5006" marT="5006" marB="0" anchor="b">
                    <a:lnL>
                      <a:noFill/>
                    </a:lnL>
                    <a:lnR>
                      <a:noFill/>
                    </a:lnR>
                    <a:lnT>
                      <a:noFill/>
                    </a:lnT>
                    <a:lnB>
                      <a:noFill/>
                    </a:lnB>
                    <a:solidFill>
                      <a:schemeClr val="bg1">
                        <a:lumMod val="50000"/>
                      </a:schemeClr>
                    </a:solidFill>
                  </a:tcPr>
                </a:tc>
                <a:tc>
                  <a:txBody>
                    <a:bodyPr/>
                    <a:lstStyle/>
                    <a:p>
                      <a:pPr algn="l" fontAlgn="ctr"/>
                      <a:r>
                        <a:rPr lang="en-US" sz="800" b="0" i="0" u="none" strike="noStrike" dirty="0">
                          <a:solidFill>
                            <a:srgbClr val="000000"/>
                          </a:solidFill>
                          <a:effectLst/>
                          <a:latin typeface="Calibri"/>
                        </a:rPr>
                        <a:t> </a:t>
                      </a:r>
                    </a:p>
                  </a:txBody>
                  <a:tcPr marL="5006" marR="5006" marT="5006" marB="0" anchor="ctr">
                    <a:lnL>
                      <a:noFill/>
                    </a:lnL>
                    <a:lnR w="12700" cap="flat" cmpd="sng" algn="ctr">
                      <a:solidFill>
                        <a:srgbClr val="16365C"/>
                      </a:solidFill>
                      <a:prstDash val="solid"/>
                      <a:round/>
                      <a:headEnd type="none" w="med" len="med"/>
                      <a:tailEnd type="none" w="med" len="med"/>
                    </a:lnR>
                    <a:lnT>
                      <a:noFill/>
                    </a:lnT>
                    <a:lnB>
                      <a:noFill/>
                    </a:lnB>
                    <a:solidFill>
                      <a:schemeClr val="bg1">
                        <a:lumMod val="50000"/>
                      </a:schemeClr>
                    </a:solidFill>
                  </a:tcPr>
                </a:tc>
              </a:tr>
              <a:tr h="243293">
                <a:tc>
                  <a:txBody>
                    <a:bodyPr/>
                    <a:lstStyle/>
                    <a:p>
                      <a:pPr algn="l" fontAlgn="ctr"/>
                      <a:r>
                        <a:rPr lang="en-US" sz="800" b="1" i="0" u="none" strike="noStrike">
                          <a:solidFill>
                            <a:srgbClr val="000000"/>
                          </a:solidFill>
                          <a:effectLst/>
                          <a:latin typeface="Calibri"/>
                        </a:rPr>
                        <a:t>Youth valued learning new skills</a:t>
                      </a:r>
                    </a:p>
                  </a:txBody>
                  <a:tcPr marL="5006" marR="5006" marT="5006" marB="0" anchor="ctr">
                    <a:lnL w="12700" cap="flat" cmpd="sng" algn="ctr">
                      <a:solidFill>
                        <a:srgbClr val="16365C"/>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a:rPr>
                        <a:t>Participant engagement</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alibri"/>
                        </a:rPr>
                        <a:t>Facilitators state explicit satisfaction with </a:t>
                      </a:r>
                      <a:r>
                        <a:rPr lang="en-US" sz="800" b="0" i="0" u="none" strike="noStrike" dirty="0" smtClean="0">
                          <a:solidFill>
                            <a:srgbClr val="000000"/>
                          </a:solidFill>
                          <a:effectLst/>
                          <a:latin typeface="Calibri"/>
                        </a:rPr>
                        <a:t>level </a:t>
                      </a:r>
                      <a:r>
                        <a:rPr lang="en-US" sz="800" b="0" i="0" u="none" strike="noStrike" dirty="0">
                          <a:solidFill>
                            <a:srgbClr val="000000"/>
                          </a:solidFill>
                          <a:effectLst/>
                          <a:latin typeface="Calibri"/>
                        </a:rPr>
                        <a:t>of engagement in activities and </a:t>
                      </a:r>
                      <a:r>
                        <a:rPr lang="en-US" sz="800" b="0" i="0" u="none" strike="noStrike" dirty="0" smtClean="0">
                          <a:solidFill>
                            <a:srgbClr val="000000"/>
                          </a:solidFill>
                          <a:effectLst/>
                          <a:latin typeface="Calibri"/>
                        </a:rPr>
                        <a:t>usage </a:t>
                      </a:r>
                      <a:r>
                        <a:rPr lang="en-US" sz="800" b="0" i="0" u="none" strike="noStrike" dirty="0">
                          <a:solidFill>
                            <a:srgbClr val="000000"/>
                          </a:solidFill>
                          <a:effectLst/>
                          <a:latin typeface="Calibri"/>
                        </a:rPr>
                        <a:t>of workshop skills during participation</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dirty="0">
                          <a:solidFill>
                            <a:srgbClr val="000000"/>
                          </a:solidFill>
                          <a:effectLst/>
                          <a:latin typeface="Calibri"/>
                        </a:rPr>
                        <a:t>14</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alibri"/>
                        </a:rPr>
                        <a:t>"Girls Pledge provoked thoughtful discussion" "Girls were engaged"</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16365C"/>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2F2F2"/>
                    </a:solidFill>
                  </a:tcPr>
                </a:tc>
              </a:tr>
              <a:tr h="226163">
                <a:tc>
                  <a:txBody>
                    <a:bodyPr/>
                    <a:lstStyle/>
                    <a:p>
                      <a:pPr algn="l" fontAlgn="ctr"/>
                      <a:r>
                        <a:rPr lang="en-US" sz="800" b="1" i="0" u="none" strike="noStrike" dirty="0">
                          <a:solidFill>
                            <a:srgbClr val="000000"/>
                          </a:solidFill>
                          <a:effectLst/>
                          <a:latin typeface="Calibri"/>
                        </a:rPr>
                        <a:t>Youth </a:t>
                      </a:r>
                      <a:r>
                        <a:rPr lang="en-US" sz="800" b="1" i="0" u="none" strike="noStrike" dirty="0" smtClean="0">
                          <a:solidFill>
                            <a:srgbClr val="000000"/>
                          </a:solidFill>
                          <a:effectLst/>
                          <a:latin typeface="Calibri"/>
                        </a:rPr>
                        <a:t>most </a:t>
                      </a:r>
                      <a:r>
                        <a:rPr lang="en-US" sz="800" b="1" i="0" u="none" strike="noStrike" dirty="0">
                          <a:solidFill>
                            <a:srgbClr val="000000"/>
                          </a:solidFill>
                          <a:effectLst/>
                          <a:latin typeface="Calibri"/>
                        </a:rPr>
                        <a:t>engaged in sessions discussing relationships </a:t>
                      </a:r>
                      <a:r>
                        <a:rPr lang="en-US" sz="800" b="1" i="0" u="none" strike="noStrike" dirty="0" smtClean="0">
                          <a:solidFill>
                            <a:srgbClr val="000000"/>
                          </a:solidFill>
                          <a:effectLst/>
                          <a:latin typeface="Calibri"/>
                        </a:rPr>
                        <a:t>&amp; crafts</a:t>
                      </a:r>
                      <a:endParaRPr lang="en-US" sz="800" b="1" i="0" u="none" strike="noStrike" dirty="0">
                        <a:solidFill>
                          <a:srgbClr val="000000"/>
                        </a:solidFill>
                        <a:effectLst/>
                        <a:latin typeface="Calibri"/>
                      </a:endParaRPr>
                    </a:p>
                  </a:txBody>
                  <a:tcPr marL="5006" marR="5006" marT="5006" marB="0" anchor="ctr">
                    <a:lnL w="12700" cap="flat" cmpd="sng" algn="ctr">
                      <a:solidFill>
                        <a:srgbClr val="16365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2F2F2"/>
                    </a:solidFill>
                  </a:tcPr>
                </a:tc>
                <a:tc>
                  <a:txBody>
                    <a:bodyPr/>
                    <a:lstStyle/>
                    <a:p>
                      <a:pPr algn="ctr" fontAlgn="ctr"/>
                      <a:r>
                        <a:rPr lang="en-US" sz="800" b="0" i="0" u="none" strike="noStrike" dirty="0">
                          <a:solidFill>
                            <a:srgbClr val="000000"/>
                          </a:solidFill>
                          <a:effectLst/>
                          <a:latin typeface="Calibri"/>
                        </a:rPr>
                        <a:t>Participant satisfaction</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800" b="0" i="0" u="none" strike="noStrike" dirty="0">
                          <a:solidFill>
                            <a:srgbClr val="000000"/>
                          </a:solidFill>
                          <a:effectLst/>
                          <a:latin typeface="Calibri"/>
                        </a:rPr>
                        <a:t>Participants liked and/or were satisfied with activities</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2F2F2"/>
                    </a:solidFill>
                  </a:tcPr>
                </a:tc>
                <a:tc>
                  <a:txBody>
                    <a:bodyPr/>
                    <a:lstStyle/>
                    <a:p>
                      <a:pPr algn="ctr" fontAlgn="ctr"/>
                      <a:r>
                        <a:rPr lang="en-US" sz="800" b="0" i="0" u="none" strike="noStrike">
                          <a:solidFill>
                            <a:srgbClr val="000000"/>
                          </a:solidFill>
                          <a:effectLst/>
                          <a:latin typeface="Calibri"/>
                        </a:rPr>
                        <a:t>6</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800" b="0" i="0" u="none" strike="noStrike">
                          <a:solidFill>
                            <a:srgbClr val="000000"/>
                          </a:solidFill>
                          <a:effectLst/>
                          <a:latin typeface="Calibri"/>
                        </a:rPr>
                        <a:t>"Girls liked the crafts activity" "Healthy relationships resonated with the girls"</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16365C"/>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2F2F2"/>
                    </a:solidFill>
                  </a:tcPr>
                </a:tc>
              </a:tr>
              <a:tr h="125150">
                <a:tc>
                  <a:txBody>
                    <a:bodyPr/>
                    <a:lstStyle/>
                    <a:p>
                      <a:pPr algn="l" fontAlgn="ctr"/>
                      <a:r>
                        <a:rPr lang="en-US" sz="900" b="1" i="0" u="none" strike="noStrike" dirty="0">
                          <a:solidFill>
                            <a:schemeClr val="bg1"/>
                          </a:solidFill>
                          <a:effectLst/>
                          <a:latin typeface="Calibri"/>
                        </a:rPr>
                        <a:t>Youth Focus Groups</a:t>
                      </a:r>
                    </a:p>
                  </a:txBody>
                  <a:tcPr marL="5006" marR="5006" marT="5006" marB="0" anchor="ctr">
                    <a:lnL w="12700" cap="flat" cmpd="sng" algn="ctr">
                      <a:solidFill>
                        <a:srgbClr val="16365C"/>
                      </a:solidFill>
                      <a:prstDash val="solid"/>
                      <a:round/>
                      <a:headEnd type="none" w="med" len="med"/>
                      <a:tailEnd type="none" w="med" len="med"/>
                    </a:lnL>
                    <a:lnR>
                      <a:noFill/>
                    </a:lnR>
                    <a:lnT>
                      <a:noFill/>
                    </a:lnT>
                    <a:lnB>
                      <a:noFill/>
                    </a:lnB>
                    <a:solidFill>
                      <a:schemeClr val="bg1">
                        <a:lumMod val="50000"/>
                      </a:schemeClr>
                    </a:solidFill>
                  </a:tcPr>
                </a:tc>
                <a:tc>
                  <a:txBody>
                    <a:bodyPr/>
                    <a:lstStyle/>
                    <a:p>
                      <a:pPr algn="ctr" fontAlgn="ctr"/>
                      <a:r>
                        <a:rPr lang="en-US" sz="800" b="0" i="0" u="none" strike="noStrike">
                          <a:solidFill>
                            <a:schemeClr val="bg1"/>
                          </a:solidFill>
                          <a:effectLst/>
                          <a:latin typeface="Calibri"/>
                        </a:rPr>
                        <a:t> </a:t>
                      </a:r>
                    </a:p>
                  </a:txBody>
                  <a:tcPr marL="5006" marR="5006" marT="5006" marB="0" anchor="ctr">
                    <a:lnL>
                      <a:noFill/>
                    </a:lnL>
                    <a:lnR>
                      <a:noFill/>
                    </a:lnR>
                    <a:lnT>
                      <a:noFill/>
                    </a:lnT>
                    <a:lnB>
                      <a:noFill/>
                    </a:lnB>
                    <a:solidFill>
                      <a:schemeClr val="bg1">
                        <a:lumMod val="50000"/>
                      </a:schemeClr>
                    </a:solidFill>
                  </a:tcPr>
                </a:tc>
                <a:tc>
                  <a:txBody>
                    <a:bodyPr/>
                    <a:lstStyle/>
                    <a:p>
                      <a:pPr algn="l" fontAlgn="ctr"/>
                      <a:r>
                        <a:rPr lang="en-US" sz="800" b="0" i="0" u="none" strike="noStrike">
                          <a:solidFill>
                            <a:schemeClr val="bg1"/>
                          </a:solidFill>
                          <a:effectLst/>
                          <a:latin typeface="Calibri"/>
                        </a:rPr>
                        <a:t> </a:t>
                      </a:r>
                    </a:p>
                  </a:txBody>
                  <a:tcPr marL="5006" marR="5006" marT="5006" marB="0" anchor="ctr">
                    <a:lnL>
                      <a:noFill/>
                    </a:lnL>
                    <a:lnR>
                      <a:noFill/>
                    </a:lnR>
                    <a:lnT>
                      <a:noFill/>
                    </a:lnT>
                    <a:lnB>
                      <a:noFill/>
                    </a:lnB>
                    <a:solidFill>
                      <a:schemeClr val="bg1">
                        <a:lumMod val="50000"/>
                      </a:schemeClr>
                    </a:solidFill>
                  </a:tcPr>
                </a:tc>
                <a:tc>
                  <a:txBody>
                    <a:bodyPr/>
                    <a:lstStyle/>
                    <a:p>
                      <a:pPr algn="ctr" fontAlgn="ctr"/>
                      <a:r>
                        <a:rPr lang="en-US" sz="800" b="0" i="0" u="none" strike="noStrike">
                          <a:solidFill>
                            <a:schemeClr val="bg1"/>
                          </a:solidFill>
                          <a:effectLst/>
                          <a:latin typeface="Calibri"/>
                        </a:rPr>
                        <a:t> </a:t>
                      </a:r>
                    </a:p>
                  </a:txBody>
                  <a:tcPr marL="5006" marR="5006" marT="5006" marB="0" anchor="ctr">
                    <a:lnL>
                      <a:noFill/>
                    </a:lnL>
                    <a:lnR>
                      <a:noFill/>
                    </a:lnR>
                    <a:lnT>
                      <a:noFill/>
                    </a:lnT>
                    <a:lnB>
                      <a:noFill/>
                    </a:lnB>
                    <a:solidFill>
                      <a:schemeClr val="bg1">
                        <a:lumMod val="50000"/>
                      </a:schemeClr>
                    </a:solidFill>
                  </a:tcPr>
                </a:tc>
                <a:tc>
                  <a:txBody>
                    <a:bodyPr/>
                    <a:lstStyle/>
                    <a:p>
                      <a:pPr algn="l" fontAlgn="ctr"/>
                      <a:r>
                        <a:rPr lang="en-US" sz="800" b="0" i="0" u="none" strike="noStrike" dirty="0">
                          <a:solidFill>
                            <a:schemeClr val="bg1"/>
                          </a:solidFill>
                          <a:effectLst/>
                          <a:latin typeface="Calibri"/>
                        </a:rPr>
                        <a:t> </a:t>
                      </a:r>
                    </a:p>
                  </a:txBody>
                  <a:tcPr marL="5006" marR="5006" marT="5006" marB="0" anchor="ctr">
                    <a:lnL>
                      <a:noFill/>
                    </a:lnL>
                    <a:lnR w="12700" cap="flat" cmpd="sng" algn="ctr">
                      <a:solidFill>
                        <a:srgbClr val="16365C"/>
                      </a:solidFill>
                      <a:prstDash val="solid"/>
                      <a:round/>
                      <a:headEnd type="none" w="med" len="med"/>
                      <a:tailEnd type="none" w="med" len="med"/>
                    </a:lnR>
                    <a:lnT>
                      <a:noFill/>
                    </a:lnT>
                    <a:lnB>
                      <a:noFill/>
                    </a:lnB>
                    <a:solidFill>
                      <a:schemeClr val="bg1">
                        <a:lumMod val="50000"/>
                      </a:schemeClr>
                    </a:solidFill>
                  </a:tcPr>
                </a:tc>
              </a:tr>
              <a:tr h="305367">
                <a:tc>
                  <a:txBody>
                    <a:bodyPr/>
                    <a:lstStyle/>
                    <a:p>
                      <a:pPr algn="l" fontAlgn="ctr"/>
                      <a:r>
                        <a:rPr lang="en-US" sz="800" b="1" i="0" u="none" strike="noStrike" dirty="0">
                          <a:solidFill>
                            <a:srgbClr val="000000"/>
                          </a:solidFill>
                          <a:effectLst/>
                          <a:latin typeface="Calibri"/>
                        </a:rPr>
                        <a:t>Youth found program (CB) </a:t>
                      </a:r>
                      <a:r>
                        <a:rPr lang="en-US" sz="800" b="1" i="0" u="none" strike="noStrike" dirty="0" smtClean="0">
                          <a:solidFill>
                            <a:srgbClr val="000000"/>
                          </a:solidFill>
                          <a:effectLst/>
                          <a:latin typeface="Calibri"/>
                        </a:rPr>
                        <a:t>   skills </a:t>
                      </a:r>
                      <a:r>
                        <a:rPr lang="en-US" sz="800" b="1" i="0" u="none" strike="noStrike" dirty="0">
                          <a:solidFill>
                            <a:srgbClr val="000000"/>
                          </a:solidFill>
                          <a:effectLst/>
                          <a:latin typeface="Calibri"/>
                        </a:rPr>
                        <a:t>helpful</a:t>
                      </a:r>
                    </a:p>
                  </a:txBody>
                  <a:tcPr marL="5006" marR="5006" marT="5006" marB="0" anchor="ctr">
                    <a:lnL w="12700" cap="flat" cmpd="sng" algn="ctr">
                      <a:solidFill>
                        <a:srgbClr val="16365C"/>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dirty="0">
                          <a:solidFill>
                            <a:srgbClr val="000000"/>
                          </a:solidFill>
                          <a:effectLst/>
                          <a:latin typeface="Calibri"/>
                        </a:rPr>
                        <a:t>Feelings, Emotion-regulation</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alibri"/>
                        </a:rPr>
                        <a:t>Discussions of emotion-regulation skills developed in GOAL</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dirty="0">
                          <a:solidFill>
                            <a:srgbClr val="000000"/>
                          </a:solidFill>
                          <a:effectLst/>
                          <a:latin typeface="Calibri"/>
                        </a:rPr>
                        <a:t>17</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alibri"/>
                        </a:rPr>
                        <a:t>"The way we can deal with someone's anger, they helped us with that." "[The coping skills] were really helpful because I get mad a lot"</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16365C"/>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2F2F2"/>
                    </a:solidFill>
                  </a:tcPr>
                </a:tc>
              </a:tr>
              <a:tr h="205246">
                <a:tc>
                  <a:txBody>
                    <a:bodyPr/>
                    <a:lstStyle/>
                    <a:p>
                      <a:pPr algn="l" fontAlgn="ctr"/>
                      <a:r>
                        <a:rPr lang="en-US" sz="800" b="0" i="0" u="none" strike="noStrike">
                          <a:solidFill>
                            <a:srgbClr val="000000"/>
                          </a:solidFill>
                          <a:effectLst/>
                          <a:latin typeface="Calibri"/>
                        </a:rPr>
                        <a:t> </a:t>
                      </a:r>
                    </a:p>
                  </a:txBody>
                  <a:tcPr marL="5006" marR="5006" marT="5006" marB="0" anchor="ctr">
                    <a:lnL w="12700" cap="flat" cmpd="sng" algn="ctr">
                      <a:solidFill>
                        <a:srgbClr val="16365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dirty="0">
                          <a:solidFill>
                            <a:srgbClr val="000000"/>
                          </a:solidFill>
                          <a:effectLst/>
                          <a:latin typeface="Calibri"/>
                        </a:rPr>
                        <a:t>Role play</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alibri"/>
                        </a:rPr>
                        <a:t>Appreciation of role play as a skill building activity</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a:rPr>
                        <a:t>10</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a:rPr>
                        <a:t>"We did like the role playing which wasn't that boring" "There was a bunch of laughing […]during the role plays"</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16365C"/>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405487">
                <a:tc>
                  <a:txBody>
                    <a:bodyPr/>
                    <a:lstStyle/>
                    <a:p>
                      <a:pPr algn="l" fontAlgn="ctr"/>
                      <a:r>
                        <a:rPr lang="en-US" sz="800" b="0" i="0" u="none" strike="noStrike" dirty="0">
                          <a:solidFill>
                            <a:srgbClr val="000000"/>
                          </a:solidFill>
                          <a:effectLst/>
                          <a:latin typeface="Calibri"/>
                        </a:rPr>
                        <a:t> </a:t>
                      </a:r>
                    </a:p>
                  </a:txBody>
                  <a:tcPr marL="5006" marR="5006" marT="5006" marB="0" anchor="ctr">
                    <a:lnL w="12700" cap="flat" cmpd="sng" algn="ctr">
                      <a:solidFill>
                        <a:srgbClr val="16365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a:rPr>
                        <a:t>Effort</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alibri"/>
                        </a:rPr>
                        <a:t>Feeling </a:t>
                      </a:r>
                      <a:r>
                        <a:rPr lang="en-US" sz="800" b="0" i="0" u="none" strike="noStrike" dirty="0" smtClean="0">
                          <a:solidFill>
                            <a:srgbClr val="000000"/>
                          </a:solidFill>
                          <a:effectLst/>
                          <a:latin typeface="Calibri"/>
                        </a:rPr>
                        <a:t>that </a:t>
                      </a:r>
                      <a:r>
                        <a:rPr lang="en-US" sz="800" b="0" i="0" u="none" strike="noStrike" dirty="0">
                          <a:solidFill>
                            <a:srgbClr val="000000"/>
                          </a:solidFill>
                          <a:effectLst/>
                          <a:latin typeface="Calibri"/>
                        </a:rPr>
                        <a:t>their time and/or efforts was validated through acquiring substantive, tangible skills</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a:rPr>
                        <a:t>8</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alibri"/>
                        </a:rPr>
                        <a:t>"We really worked on stuff that we can really see" "It wasn't ever boring or confusing to me […] all the time was filled up in a good way" "It didn't really feel like you were getting that much practice through the homework […] it wasn't helping you understand how it worked"</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16365C"/>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5246">
                <a:tc>
                  <a:txBody>
                    <a:bodyPr/>
                    <a:lstStyle/>
                    <a:p>
                      <a:pPr algn="l" fontAlgn="ctr"/>
                      <a:r>
                        <a:rPr lang="en-US" sz="800" b="0" i="0" u="none" strike="noStrike">
                          <a:solidFill>
                            <a:srgbClr val="000000"/>
                          </a:solidFill>
                          <a:effectLst/>
                          <a:latin typeface="Calibri"/>
                        </a:rPr>
                        <a:t> </a:t>
                      </a:r>
                    </a:p>
                  </a:txBody>
                  <a:tcPr marL="5006" marR="5006" marT="5006" marB="0" anchor="ctr">
                    <a:lnL w="12700" cap="flat" cmpd="sng" algn="ctr">
                      <a:solidFill>
                        <a:srgbClr val="16365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a:rPr>
                        <a:t>Continuing education</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a:rPr>
                        <a:t>Desire to have learning take place inside classroom, or for peers to experience learning</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a:rPr>
                        <a:t>5</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a:rPr>
                        <a:t>"I mean, in school they obviously don't teach you any of this and they should"</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16365C"/>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5246">
                <a:tc>
                  <a:txBody>
                    <a:bodyPr/>
                    <a:lstStyle/>
                    <a:p>
                      <a:pPr algn="l" fontAlgn="ctr"/>
                      <a:r>
                        <a:rPr lang="en-US" sz="800" b="0" i="0" u="none" strike="noStrike">
                          <a:solidFill>
                            <a:srgbClr val="000000"/>
                          </a:solidFill>
                          <a:effectLst/>
                          <a:latin typeface="Calibri"/>
                        </a:rPr>
                        <a:t> </a:t>
                      </a:r>
                    </a:p>
                  </a:txBody>
                  <a:tcPr marL="5006" marR="5006" marT="5006" marB="0" anchor="ctr">
                    <a:lnL w="12700" cap="flat" cmpd="sng" algn="ctr">
                      <a:solidFill>
                        <a:srgbClr val="16365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a:rPr>
                        <a:t>Rebuilding relationships</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a:rPr>
                        <a:t>Discussion of using skills to reconnect, or the desire to reconnect</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a:rPr>
                        <a:t>3</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a:rPr>
                        <a:t>"I was able to rebuild the connections with my parents"</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16365C"/>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5246">
                <a:tc>
                  <a:txBody>
                    <a:bodyPr/>
                    <a:lstStyle/>
                    <a:p>
                      <a:pPr algn="l" fontAlgn="ctr"/>
                      <a:r>
                        <a:rPr lang="en-US" sz="800" b="1" i="0" u="none" strike="noStrike">
                          <a:solidFill>
                            <a:srgbClr val="000000"/>
                          </a:solidFill>
                          <a:effectLst/>
                          <a:latin typeface="Calibri"/>
                        </a:rPr>
                        <a:t>Group environment was supportive</a:t>
                      </a:r>
                    </a:p>
                  </a:txBody>
                  <a:tcPr marL="5006" marR="5006" marT="5006" marB="0" anchor="ctr">
                    <a:lnL w="12700" cap="flat" cmpd="sng" algn="ctr">
                      <a:solidFill>
                        <a:srgbClr val="16365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a:rPr>
                        <a:t>Changing expectations</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alibri"/>
                        </a:rPr>
                        <a:t>How GOAL turned out to be different than </a:t>
                      </a:r>
                      <a:r>
                        <a:rPr lang="en-US" sz="800" b="0" i="0" u="none" strike="noStrike" dirty="0" smtClean="0">
                          <a:solidFill>
                            <a:srgbClr val="000000"/>
                          </a:solidFill>
                          <a:effectLst/>
                          <a:latin typeface="Calibri"/>
                        </a:rPr>
                        <a:t>participants expected</a:t>
                      </a:r>
                      <a:endParaRPr lang="en-US" sz="800" b="0" i="0" u="none" strike="noStrike" dirty="0">
                        <a:solidFill>
                          <a:srgbClr val="000000"/>
                        </a:solidFill>
                        <a:effectLst/>
                        <a:latin typeface="Calibri"/>
                      </a:endParaRP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a:rPr>
                        <a:t>3</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a:rPr>
                        <a:t>"At first you think it's all bad until you actually get into it and it's helpful"</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16365C"/>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5246">
                <a:tc>
                  <a:txBody>
                    <a:bodyPr/>
                    <a:lstStyle/>
                    <a:p>
                      <a:pPr algn="l" fontAlgn="ctr"/>
                      <a:r>
                        <a:rPr lang="en-US" sz="800" b="0" i="0" u="none" strike="noStrike">
                          <a:solidFill>
                            <a:srgbClr val="000000"/>
                          </a:solidFill>
                          <a:effectLst/>
                          <a:latin typeface="Calibri"/>
                        </a:rPr>
                        <a:t> </a:t>
                      </a:r>
                    </a:p>
                  </a:txBody>
                  <a:tcPr marL="5006" marR="5006" marT="5006" marB="0" anchor="ctr">
                    <a:lnL w="12700" cap="flat" cmpd="sng" algn="ctr">
                      <a:solidFill>
                        <a:srgbClr val="16365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a:rPr>
                        <a:t>Safe environment</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alibri"/>
                        </a:rPr>
                        <a:t>How GOAL provided a safe space</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a:rPr>
                        <a:t>11</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a:rPr>
                        <a:t>"You can let your guard down because you don't have to worry about anything here"</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16365C"/>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305367">
                <a:tc>
                  <a:txBody>
                    <a:bodyPr/>
                    <a:lstStyle/>
                    <a:p>
                      <a:pPr algn="l" fontAlgn="ctr"/>
                      <a:r>
                        <a:rPr lang="en-US" sz="800" b="0" i="0" u="none" strike="noStrike">
                          <a:solidFill>
                            <a:srgbClr val="000000"/>
                          </a:solidFill>
                          <a:effectLst/>
                          <a:latin typeface="Calibri"/>
                        </a:rPr>
                        <a:t> </a:t>
                      </a:r>
                    </a:p>
                  </a:txBody>
                  <a:tcPr marL="5006" marR="5006" marT="5006" marB="0" anchor="ctr">
                    <a:lnL w="12700" cap="flat" cmpd="sng" algn="ctr">
                      <a:solidFill>
                        <a:srgbClr val="16365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a:rPr>
                        <a:t>Comfortable environment</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a:rPr>
                        <a:t>How GOAL provided a comfortable atmosphere</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a:rPr>
                        <a:t>9</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a:rPr>
                        <a:t>"It's just not having the fear of someone making fun of you because we've all been through the same sort of thing" "I just felt comfortable with the group and stuff and they just taught me a lot to open up"</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16365C"/>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105126">
                <a:tc>
                  <a:txBody>
                    <a:bodyPr/>
                    <a:lstStyle/>
                    <a:p>
                      <a:pPr algn="l" fontAlgn="ctr"/>
                      <a:r>
                        <a:rPr lang="en-US" sz="800" b="0" i="0" u="none" strike="noStrike">
                          <a:solidFill>
                            <a:srgbClr val="000000"/>
                          </a:solidFill>
                          <a:effectLst/>
                          <a:latin typeface="Calibri"/>
                        </a:rPr>
                        <a:t> </a:t>
                      </a:r>
                    </a:p>
                  </a:txBody>
                  <a:tcPr marL="5006" marR="5006" marT="5006" marB="0" anchor="ctr">
                    <a:lnL w="12700" cap="flat" cmpd="sng" algn="ctr">
                      <a:solidFill>
                        <a:srgbClr val="16365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a:rPr>
                        <a:t>Facilitators</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a:rPr>
                        <a:t>Appreciation of the GOAL facilitators</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a:rPr>
                        <a:t>9</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a:rPr>
                        <a:t>"K and V were really good teachers for us"</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16365C"/>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25270">
                <a:tc>
                  <a:txBody>
                    <a:bodyPr/>
                    <a:lstStyle/>
                    <a:p>
                      <a:pPr algn="l" fontAlgn="ctr"/>
                      <a:r>
                        <a:rPr lang="en-US" sz="800" b="0" i="0" u="none" strike="noStrike">
                          <a:solidFill>
                            <a:srgbClr val="000000"/>
                          </a:solidFill>
                          <a:effectLst/>
                          <a:latin typeface="Calibri"/>
                        </a:rPr>
                        <a:t> </a:t>
                      </a:r>
                    </a:p>
                  </a:txBody>
                  <a:tcPr marL="5006" marR="5006" marT="5006" marB="0" anchor="ctr">
                    <a:lnL w="12700" cap="flat" cmpd="sng" algn="ctr">
                      <a:solidFill>
                        <a:srgbClr val="16365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16365C"/>
                      </a:solidFill>
                      <a:prstDash val="solid"/>
                      <a:round/>
                      <a:headEnd type="none" w="med" len="med"/>
                      <a:tailEnd type="none" w="med" len="med"/>
                    </a:lnB>
                    <a:solidFill>
                      <a:srgbClr val="F2F2F2"/>
                    </a:solidFill>
                  </a:tcPr>
                </a:tc>
                <a:tc>
                  <a:txBody>
                    <a:bodyPr/>
                    <a:lstStyle/>
                    <a:p>
                      <a:pPr algn="ctr" fontAlgn="ctr"/>
                      <a:r>
                        <a:rPr lang="en-US" sz="800" b="0" i="0" u="none" strike="noStrike" dirty="0">
                          <a:solidFill>
                            <a:srgbClr val="000000"/>
                          </a:solidFill>
                          <a:effectLst/>
                          <a:latin typeface="Calibri"/>
                        </a:rPr>
                        <a:t>Maintaining privacy</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16365C"/>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a:rPr>
                        <a:t>Appreciation of personal privacy in the group setting, often expressed through an apprehension to share</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16365C"/>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a:rPr>
                        <a:t>8</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16365C"/>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alibri"/>
                        </a:rPr>
                        <a:t>"I did not want to share my personal life" "Not being forced to talk about your personal stuff if you really don't want to"</a:t>
                      </a:r>
                    </a:p>
                  </a:txBody>
                  <a:tcPr marL="5006" marR="5006" marT="5006" marB="0" anchor="ctr">
                    <a:lnL w="12700" cap="flat" cmpd="sng" algn="ctr">
                      <a:solidFill>
                        <a:srgbClr val="FFFFFF"/>
                      </a:solidFill>
                      <a:prstDash val="solid"/>
                      <a:round/>
                      <a:headEnd type="none" w="med" len="med"/>
                      <a:tailEnd type="none" w="med" len="med"/>
                    </a:lnL>
                    <a:lnR w="12700" cap="flat" cmpd="sng" algn="ctr">
                      <a:solidFill>
                        <a:srgbClr val="16365C"/>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16365C"/>
                      </a:solidFill>
                      <a:prstDash val="solid"/>
                      <a:round/>
                      <a:headEnd type="none" w="med" len="med"/>
                      <a:tailEnd type="none" w="med" len="med"/>
                    </a:lnB>
                    <a:solidFill>
                      <a:srgbClr val="F2F2F2"/>
                    </a:solidFill>
                  </a:tcPr>
                </a:tc>
              </a:tr>
            </a:tbl>
          </a:graphicData>
        </a:graphic>
      </p:graphicFrame>
      <p:pic>
        <p:nvPicPr>
          <p:cNvPr id="1025" name="Picture 1" descr="C:\Users\krisvick\Desktop\shutterstock_103537939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035" y="122247"/>
            <a:ext cx="991379" cy="913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473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18" descr="C:\Users\krisvick\Desktop\shutterstock_1383484115.jpg"/>
          <p:cNvPicPr preferRelativeResize="0"/>
          <p:nvPr/>
        </p:nvPicPr>
        <p:blipFill rotWithShape="1">
          <a:blip r:embed="rId3">
            <a:alphaModFix/>
          </a:blip>
          <a:srcRect l="15816" t="52299" r="58370" b="34263"/>
          <a:stretch/>
        </p:blipFill>
        <p:spPr>
          <a:xfrm>
            <a:off x="0" y="4924424"/>
            <a:ext cx="3276615" cy="219075"/>
          </a:xfrm>
          <a:prstGeom prst="rect">
            <a:avLst/>
          </a:prstGeom>
          <a:noFill/>
          <a:ln>
            <a:noFill/>
          </a:ln>
        </p:spPr>
      </p:pic>
      <p:pic>
        <p:nvPicPr>
          <p:cNvPr id="137" name="Google Shape;137;p18" descr="C:\Users\krisvick\Desktop\shutterstock_1383484115.jpg"/>
          <p:cNvPicPr preferRelativeResize="0"/>
          <p:nvPr/>
        </p:nvPicPr>
        <p:blipFill rotWithShape="1">
          <a:blip r:embed="rId3">
            <a:alphaModFix/>
          </a:blip>
          <a:srcRect t="79587" r="69535" b="8518"/>
          <a:stretch/>
        </p:blipFill>
        <p:spPr>
          <a:xfrm>
            <a:off x="6172200" y="4924423"/>
            <a:ext cx="3014477" cy="219075"/>
          </a:xfrm>
          <a:prstGeom prst="rect">
            <a:avLst/>
          </a:prstGeom>
          <a:noFill/>
          <a:ln>
            <a:noFill/>
          </a:ln>
        </p:spPr>
      </p:pic>
      <p:pic>
        <p:nvPicPr>
          <p:cNvPr id="138" name="Google Shape;138;p18" descr="C:\Users\krisvick\Desktop\shutterstock_1383484115.jpg"/>
          <p:cNvPicPr preferRelativeResize="0"/>
          <p:nvPr/>
        </p:nvPicPr>
        <p:blipFill rotWithShape="1">
          <a:blip r:embed="rId3">
            <a:alphaModFix/>
          </a:blip>
          <a:srcRect l="72673" t="59947" b="30336"/>
          <a:stretch/>
        </p:blipFill>
        <p:spPr>
          <a:xfrm>
            <a:off x="3048000" y="4924425"/>
            <a:ext cx="3124200" cy="219075"/>
          </a:xfrm>
          <a:prstGeom prst="rect">
            <a:avLst/>
          </a:prstGeom>
          <a:noFill/>
          <a:ln>
            <a:noFill/>
          </a:ln>
        </p:spPr>
      </p:pic>
      <p:pic>
        <p:nvPicPr>
          <p:cNvPr id="139" name="Google Shape;139;p18" descr="C:\Users\krisvick\Desktop\Untitled6.png"/>
          <p:cNvPicPr preferRelativeResize="0"/>
          <p:nvPr/>
        </p:nvPicPr>
        <p:blipFill rotWithShape="1">
          <a:blip r:embed="rId4">
            <a:alphaModFix/>
          </a:blip>
          <a:srcRect/>
          <a:stretch/>
        </p:blipFill>
        <p:spPr>
          <a:xfrm>
            <a:off x="0" y="0"/>
            <a:ext cx="4838701" cy="1104900"/>
          </a:xfrm>
          <a:prstGeom prst="rect">
            <a:avLst/>
          </a:prstGeom>
          <a:noFill/>
          <a:ln>
            <a:noFill/>
          </a:ln>
        </p:spPr>
      </p:pic>
      <p:sp>
        <p:nvSpPr>
          <p:cNvPr id="140" name="Google Shape;140;p18"/>
          <p:cNvSpPr txBox="1"/>
          <p:nvPr/>
        </p:nvSpPr>
        <p:spPr>
          <a:xfrm>
            <a:off x="114510" y="149544"/>
            <a:ext cx="4358236" cy="80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CCCCCC"/>
                </a:solidFill>
              </a:rPr>
              <a:t>Mechanisms of Change</a:t>
            </a:r>
            <a:endParaRPr sz="1800" b="1" dirty="0">
              <a:solidFill>
                <a:srgbClr val="CCCCCC"/>
              </a:solidFill>
              <a:latin typeface="Arial"/>
              <a:ea typeface="Arial"/>
              <a:cs typeface="Arial"/>
              <a:sym typeface="Arial"/>
            </a:endParaRPr>
          </a:p>
          <a:p>
            <a:pPr marL="0" marR="0" lvl="0" indent="0" algn="l" rtl="0">
              <a:spcBef>
                <a:spcPts val="0"/>
              </a:spcBef>
              <a:spcAft>
                <a:spcPts val="0"/>
              </a:spcAft>
              <a:buNone/>
            </a:pPr>
            <a:endParaRPr sz="400" b="1" dirty="0">
              <a:solidFill>
                <a:srgbClr val="BFBFBF"/>
              </a:solidFill>
              <a:latin typeface="Arial"/>
              <a:ea typeface="Arial"/>
              <a:cs typeface="Arial"/>
              <a:sym typeface="Arial"/>
            </a:endParaRPr>
          </a:p>
          <a:p>
            <a:pPr marL="0" marR="0" lvl="0" indent="0" algn="l" rtl="0">
              <a:spcBef>
                <a:spcPts val="0"/>
              </a:spcBef>
              <a:spcAft>
                <a:spcPts val="0"/>
              </a:spcAft>
              <a:buNone/>
            </a:pPr>
            <a:r>
              <a:rPr lang="en-US" sz="2400" b="1" dirty="0" smtClean="0">
                <a:solidFill>
                  <a:srgbClr val="FFFFFF"/>
                </a:solidFill>
              </a:rPr>
              <a:t>Conclusions &amp; Next Steps</a:t>
            </a:r>
            <a:endParaRPr sz="2400" b="1" dirty="0">
              <a:solidFill>
                <a:srgbClr val="FFFFFF"/>
              </a:solidFill>
              <a:latin typeface="Arial"/>
              <a:ea typeface="Arial"/>
              <a:cs typeface="Arial"/>
              <a:sym typeface="Arial"/>
            </a:endParaRPr>
          </a:p>
        </p:txBody>
      </p:sp>
      <p:sp>
        <p:nvSpPr>
          <p:cNvPr id="4" name="TextBox 3"/>
          <p:cNvSpPr txBox="1"/>
          <p:nvPr/>
        </p:nvSpPr>
        <p:spPr>
          <a:xfrm>
            <a:off x="1045574" y="1637912"/>
            <a:ext cx="6854343" cy="1977464"/>
          </a:xfrm>
          <a:prstGeom prst="rect">
            <a:avLst/>
          </a:prstGeom>
          <a:noFill/>
        </p:spPr>
        <p:txBody>
          <a:bodyPr wrap="square" rtlCol="0">
            <a:spAutoFit/>
          </a:bodyPr>
          <a:lstStyle/>
          <a:p>
            <a:pPr marL="285750" lvl="1" indent="-285750">
              <a:buFont typeface="Wingdings" panose="05000000000000000000" pitchFamily="2" charset="2"/>
              <a:buChar char="v"/>
            </a:pPr>
            <a:r>
              <a:rPr lang="en-US" dirty="0" smtClean="0"/>
              <a:t>While we observed direct effects of GOAL on behavioral outcomes (“MJ/Alcohol Use” and “Getting into Trouble”), we did not observe any mediated effects </a:t>
            </a:r>
          </a:p>
          <a:p>
            <a:pPr lvl="1"/>
            <a:endParaRPr lang="en-US" sz="1000" dirty="0" smtClean="0"/>
          </a:p>
          <a:p>
            <a:pPr marL="285750" lvl="1" indent="-285750">
              <a:buFont typeface="Wingdings" panose="05000000000000000000" pitchFamily="2" charset="2"/>
              <a:buChar char="v"/>
            </a:pPr>
            <a:r>
              <a:rPr lang="en-US" dirty="0" smtClean="0"/>
              <a:t>Only “Family Conflict” was associated with lower “MJ/Alcohol Use”</a:t>
            </a:r>
          </a:p>
          <a:p>
            <a:pPr lvl="1"/>
            <a:endParaRPr lang="en-US" sz="1000" dirty="0" smtClean="0"/>
          </a:p>
          <a:p>
            <a:pPr marL="285750" lvl="1" indent="-285750">
              <a:buFont typeface="Wingdings" panose="05000000000000000000" pitchFamily="2" charset="2"/>
              <a:buChar char="v"/>
            </a:pPr>
            <a:r>
              <a:rPr lang="en-US" dirty="0" smtClean="0"/>
              <a:t>Youth and facilitator feedback suggested areas of most perceived benefit/impact were in relationships, particularly family relationships. </a:t>
            </a:r>
          </a:p>
          <a:p>
            <a:endParaRPr lang="en-US" dirty="0"/>
          </a:p>
          <a:p>
            <a:r>
              <a:rPr lang="en-US" dirty="0"/>
              <a:t>	</a:t>
            </a:r>
          </a:p>
        </p:txBody>
      </p:sp>
      <p:sp>
        <p:nvSpPr>
          <p:cNvPr id="2" name="Rectangle 1"/>
          <p:cNvSpPr/>
          <p:nvPr/>
        </p:nvSpPr>
        <p:spPr>
          <a:xfrm>
            <a:off x="777186" y="1282775"/>
            <a:ext cx="4884671" cy="353943"/>
          </a:xfrm>
          <a:prstGeom prst="rect">
            <a:avLst/>
          </a:prstGeom>
        </p:spPr>
        <p:txBody>
          <a:bodyPr wrap="none">
            <a:spAutoFit/>
          </a:bodyPr>
          <a:lstStyle/>
          <a:p>
            <a:r>
              <a:rPr lang="en-US" sz="1700" b="1" dirty="0">
                <a:latin typeface="Calibri" panose="020F0502020204030204" pitchFamily="34" charset="0"/>
              </a:rPr>
              <a:t>Our study hypotheses were only partially supported</a:t>
            </a:r>
          </a:p>
        </p:txBody>
      </p:sp>
      <p:sp>
        <p:nvSpPr>
          <p:cNvPr id="3" name="Rectangle 2"/>
          <p:cNvSpPr/>
          <p:nvPr/>
        </p:nvSpPr>
        <p:spPr>
          <a:xfrm>
            <a:off x="678426" y="3241881"/>
            <a:ext cx="7968140" cy="1477328"/>
          </a:xfrm>
          <a:prstGeom prst="rect">
            <a:avLst/>
          </a:prstGeom>
        </p:spPr>
        <p:txBody>
          <a:bodyPr wrap="square">
            <a:spAutoFit/>
          </a:bodyPr>
          <a:lstStyle/>
          <a:p>
            <a:r>
              <a:rPr lang="en-US" sz="1700" b="1" dirty="0" smtClean="0">
                <a:latin typeface="Calibri" panose="020F0502020204030204" pitchFamily="34" charset="0"/>
              </a:rPr>
              <a:t>TENTATIVE CONCLUSION</a:t>
            </a:r>
          </a:p>
          <a:p>
            <a:r>
              <a:rPr lang="en-US" dirty="0" smtClean="0"/>
              <a:t>Family </a:t>
            </a:r>
            <a:r>
              <a:rPr lang="en-US" dirty="0"/>
              <a:t>climate may be a stronger influence on girls’ substance use than emotional reactivity. </a:t>
            </a:r>
          </a:p>
          <a:p>
            <a:endParaRPr lang="en-US" dirty="0"/>
          </a:p>
          <a:p>
            <a:r>
              <a:rPr lang="en-US" sz="1700" b="1" dirty="0" smtClean="0">
                <a:latin typeface="Calibri" panose="020F0502020204030204" pitchFamily="34" charset="0"/>
              </a:rPr>
              <a:t>NEXT STEPS</a:t>
            </a:r>
          </a:p>
          <a:p>
            <a:r>
              <a:rPr lang="en-US" dirty="0" smtClean="0"/>
              <a:t>We </a:t>
            </a:r>
            <a:r>
              <a:rPr lang="en-US" dirty="0"/>
              <a:t>will run models looking at how changes in mediators at 3 months are associated with outcomes at 6 months. </a:t>
            </a:r>
          </a:p>
        </p:txBody>
      </p:sp>
      <p:pic>
        <p:nvPicPr>
          <p:cNvPr id="6146" name="Picture 2" descr="C:\Users\krisvick\Desktop\shutterstock_24570623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6860" y="210184"/>
            <a:ext cx="538383" cy="6603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krisvick\Desktop\shutterstock_24570623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70" y="219431"/>
            <a:ext cx="538383" cy="660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krisvick\Desktop\shutterstock_24570623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580" y="223599"/>
            <a:ext cx="538383" cy="66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950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4" descr="C:\Users\krisvick\Desktop\shutterstock_1383484115.jpg"/>
          <p:cNvPicPr preferRelativeResize="0"/>
          <p:nvPr/>
        </p:nvPicPr>
        <p:blipFill rotWithShape="1">
          <a:blip r:embed="rId3">
            <a:alphaModFix/>
          </a:blip>
          <a:srcRect l="15815" t="52300" r="58370" b="34263"/>
          <a:stretch/>
        </p:blipFill>
        <p:spPr>
          <a:xfrm>
            <a:off x="0" y="4924424"/>
            <a:ext cx="3276613" cy="219077"/>
          </a:xfrm>
          <a:prstGeom prst="rect">
            <a:avLst/>
          </a:prstGeom>
          <a:noFill/>
          <a:ln>
            <a:noFill/>
          </a:ln>
        </p:spPr>
      </p:pic>
      <p:pic>
        <p:nvPicPr>
          <p:cNvPr id="95" name="Google Shape;95;p14" descr="C:\Users\krisvick\Desktop\shutterstock_1383484115.jpg"/>
          <p:cNvPicPr preferRelativeResize="0"/>
          <p:nvPr/>
        </p:nvPicPr>
        <p:blipFill rotWithShape="1">
          <a:blip r:embed="rId3">
            <a:alphaModFix/>
          </a:blip>
          <a:srcRect t="79587" r="69535" b="8517"/>
          <a:stretch/>
        </p:blipFill>
        <p:spPr>
          <a:xfrm>
            <a:off x="6172200" y="4924423"/>
            <a:ext cx="3014474" cy="219077"/>
          </a:xfrm>
          <a:prstGeom prst="rect">
            <a:avLst/>
          </a:prstGeom>
          <a:noFill/>
          <a:ln>
            <a:noFill/>
          </a:ln>
        </p:spPr>
      </p:pic>
      <p:pic>
        <p:nvPicPr>
          <p:cNvPr id="96" name="Google Shape;96;p14" descr="C:\Users\krisvick\Desktop\shutterstock_1383484115.jpg"/>
          <p:cNvPicPr preferRelativeResize="0"/>
          <p:nvPr/>
        </p:nvPicPr>
        <p:blipFill rotWithShape="1">
          <a:blip r:embed="rId3">
            <a:alphaModFix/>
          </a:blip>
          <a:srcRect l="72674" t="59948" b="30335"/>
          <a:stretch/>
        </p:blipFill>
        <p:spPr>
          <a:xfrm>
            <a:off x="3048000" y="4924425"/>
            <a:ext cx="3124200" cy="219076"/>
          </a:xfrm>
          <a:prstGeom prst="rect">
            <a:avLst/>
          </a:prstGeom>
          <a:noFill/>
          <a:ln>
            <a:noFill/>
          </a:ln>
        </p:spPr>
      </p:pic>
      <p:pic>
        <p:nvPicPr>
          <p:cNvPr id="97" name="Google Shape;97;p14" descr="C:\Users\krisvick\Desktop\Untitled6.png"/>
          <p:cNvPicPr preferRelativeResize="0"/>
          <p:nvPr/>
        </p:nvPicPr>
        <p:blipFill rotWithShape="1">
          <a:blip r:embed="rId4">
            <a:alphaModFix/>
          </a:blip>
          <a:srcRect/>
          <a:stretch/>
        </p:blipFill>
        <p:spPr>
          <a:xfrm>
            <a:off x="0" y="0"/>
            <a:ext cx="4838701" cy="1104900"/>
          </a:xfrm>
          <a:prstGeom prst="rect">
            <a:avLst/>
          </a:prstGeom>
          <a:noFill/>
          <a:ln>
            <a:noFill/>
          </a:ln>
        </p:spPr>
      </p:pic>
      <p:sp>
        <p:nvSpPr>
          <p:cNvPr id="98" name="Google Shape;98;p14"/>
          <p:cNvSpPr txBox="1"/>
          <p:nvPr/>
        </p:nvSpPr>
        <p:spPr>
          <a:xfrm>
            <a:off x="209400" y="149544"/>
            <a:ext cx="4419900" cy="80021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1800" b="1">
                <a:solidFill>
                  <a:srgbClr val="CCCCCC"/>
                </a:solidFill>
              </a:rPr>
              <a:t>Mechanisms of Change</a:t>
            </a:r>
            <a:endParaRPr sz="1800" b="1">
              <a:solidFill>
                <a:srgbClr val="CCCCCC"/>
              </a:solidFill>
            </a:endParaRPr>
          </a:p>
          <a:p>
            <a:pPr marL="0" lvl="0" indent="0" algn="l" rtl="0">
              <a:spcBef>
                <a:spcPts val="0"/>
              </a:spcBef>
              <a:spcAft>
                <a:spcPts val="0"/>
              </a:spcAft>
              <a:buClr>
                <a:schemeClr val="dk1"/>
              </a:buClr>
              <a:buFont typeface="Arial"/>
              <a:buNone/>
            </a:pPr>
            <a:endParaRPr sz="400" b="1">
              <a:solidFill>
                <a:srgbClr val="BFBFBF"/>
              </a:solidFill>
            </a:endParaRPr>
          </a:p>
          <a:p>
            <a:pPr marL="0" lvl="0" indent="0" algn="l" rtl="0">
              <a:spcBef>
                <a:spcPts val="0"/>
              </a:spcBef>
              <a:spcAft>
                <a:spcPts val="0"/>
              </a:spcAft>
              <a:buClr>
                <a:schemeClr val="dk1"/>
              </a:buClr>
              <a:buFont typeface="Arial"/>
              <a:buNone/>
            </a:pPr>
            <a:r>
              <a:rPr lang="en-US" sz="2400" b="1">
                <a:solidFill>
                  <a:srgbClr val="FFFFFF"/>
                </a:solidFill>
              </a:rPr>
              <a:t>Background</a:t>
            </a:r>
            <a:endParaRPr sz="2200" b="1">
              <a:solidFill>
                <a:schemeClr val="lt1"/>
              </a:solidFill>
            </a:endParaRPr>
          </a:p>
        </p:txBody>
      </p:sp>
      <p:sp>
        <p:nvSpPr>
          <p:cNvPr id="100" name="Google Shape;100;p14"/>
          <p:cNvSpPr txBox="1"/>
          <p:nvPr/>
        </p:nvSpPr>
        <p:spPr>
          <a:xfrm>
            <a:off x="427940" y="4488330"/>
            <a:ext cx="8077200"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dirty="0" err="1" smtClean="0">
                <a:solidFill>
                  <a:schemeClr val="dk1"/>
                </a:solidFill>
                <a:latin typeface="Calibri"/>
                <a:ea typeface="Calibri"/>
                <a:cs typeface="Calibri"/>
                <a:sym typeface="Calibri"/>
              </a:rPr>
              <a:t>Ehrmann</a:t>
            </a:r>
            <a:r>
              <a:rPr lang="en-US" sz="1100" dirty="0">
                <a:solidFill>
                  <a:schemeClr val="dk1"/>
                </a:solidFill>
                <a:latin typeface="Calibri"/>
                <a:ea typeface="Calibri"/>
                <a:cs typeface="Calibri"/>
                <a:sym typeface="Calibri"/>
              </a:rPr>
              <a:t>, S., Hyland, N., &amp; </a:t>
            </a:r>
            <a:r>
              <a:rPr lang="en-US" sz="1100" dirty="0" err="1">
                <a:solidFill>
                  <a:schemeClr val="dk1"/>
                </a:solidFill>
                <a:latin typeface="Calibri"/>
                <a:ea typeface="Calibri"/>
                <a:cs typeface="Calibri"/>
                <a:sym typeface="Calibri"/>
              </a:rPr>
              <a:t>Puzzanchera</a:t>
            </a:r>
            <a:r>
              <a:rPr lang="en-US" sz="1100" dirty="0">
                <a:solidFill>
                  <a:schemeClr val="dk1"/>
                </a:solidFill>
                <a:latin typeface="Calibri"/>
                <a:ea typeface="Calibri"/>
                <a:cs typeface="Calibri"/>
                <a:sym typeface="Calibri"/>
              </a:rPr>
              <a:t>, C. (2019). </a:t>
            </a:r>
            <a:r>
              <a:rPr lang="en-US" sz="1100" i="1" dirty="0">
                <a:solidFill>
                  <a:schemeClr val="dk1"/>
                </a:solidFill>
                <a:latin typeface="Calibri"/>
                <a:ea typeface="Calibri"/>
                <a:cs typeface="Calibri"/>
                <a:sym typeface="Calibri"/>
              </a:rPr>
              <a:t>Girls in the Juvenile Justice System</a:t>
            </a:r>
            <a:r>
              <a:rPr lang="en-US" sz="1100" dirty="0">
                <a:solidFill>
                  <a:schemeClr val="dk1"/>
                </a:solidFill>
                <a:latin typeface="Calibri"/>
                <a:ea typeface="Calibri"/>
                <a:cs typeface="Calibri"/>
                <a:sym typeface="Calibri"/>
              </a:rPr>
              <a:t> (Juvenile Justice Statistics: National Report Series  Bulletin). Washington, DC: U.S. Department of Justice, Office of Juvenile Justice and Delinquency Prevention.</a:t>
            </a:r>
            <a:endParaRPr sz="1100" dirty="0">
              <a:solidFill>
                <a:schemeClr val="dk1"/>
              </a:solidFill>
              <a:latin typeface="Calibri"/>
              <a:ea typeface="Calibri"/>
              <a:cs typeface="Calibri"/>
              <a:sym typeface="Calibri"/>
            </a:endParaRPr>
          </a:p>
        </p:txBody>
      </p:sp>
      <p:sp>
        <p:nvSpPr>
          <p:cNvPr id="3" name="TextBox 2"/>
          <p:cNvSpPr txBox="1"/>
          <p:nvPr/>
        </p:nvSpPr>
        <p:spPr>
          <a:xfrm>
            <a:off x="924154" y="1455791"/>
            <a:ext cx="7143291" cy="2769989"/>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t>The absolute number of juvenile arrests over the past 10 years continued its decline from the highs of the 1990’s</a:t>
            </a:r>
          </a:p>
          <a:p>
            <a:endParaRPr lang="en-US" sz="1600" dirty="0"/>
          </a:p>
          <a:p>
            <a:pPr marL="285750" indent="-285750">
              <a:buFont typeface="Wingdings" panose="05000000000000000000" pitchFamily="2" charset="2"/>
              <a:buChar char="v"/>
            </a:pPr>
            <a:r>
              <a:rPr lang="en-US" dirty="0" smtClean="0"/>
              <a:t>Girls arrests have declined at roughly similar levels to boys (53 vs 57%) with slower declines for some crimes: Drug violations (-33%); Crimes within family (-39%)</a:t>
            </a:r>
          </a:p>
          <a:p>
            <a:endParaRPr lang="en-US" sz="1600" dirty="0" smtClean="0"/>
          </a:p>
          <a:p>
            <a:pPr marL="285750" indent="-285750">
              <a:buFont typeface="Wingdings" panose="05000000000000000000" pitchFamily="2" charset="2"/>
              <a:buChar char="v"/>
            </a:pPr>
            <a:r>
              <a:rPr lang="en-US" dirty="0" smtClean="0"/>
              <a:t>As girls’ arrests dropped at a slower pace, policymakers and advocates raised concerns about the inequitable and/or less responsive treatment girls were receiving as well as their unique pathways into justice involvement. </a:t>
            </a:r>
          </a:p>
          <a:p>
            <a:pPr marL="285750" indent="-285750">
              <a:buFont typeface="Wingdings" panose="05000000000000000000" pitchFamily="2" charset="2"/>
              <a:buChar char="v"/>
            </a:pPr>
            <a:endParaRPr lang="en-US" sz="1600" dirty="0"/>
          </a:p>
          <a:p>
            <a:pPr marL="285750" lvl="6" indent="-285750">
              <a:buFont typeface="Wingdings" panose="05000000000000000000" pitchFamily="2" charset="2"/>
              <a:buChar char="v"/>
            </a:pPr>
            <a:r>
              <a:rPr lang="en-US" dirty="0"/>
              <a:t>Girls have higher levels of family conflict, mental health needs, previous abuse, greater representation within status offenses. </a:t>
            </a:r>
            <a:r>
              <a:rPr lang="en-US" dirty="0" smtClean="0"/>
              <a:t>	</a:t>
            </a:r>
          </a:p>
        </p:txBody>
      </p:sp>
      <p:pic>
        <p:nvPicPr>
          <p:cNvPr id="2050" name="Picture 2" descr="C:\Users\krisvick\Desktop\shutterstock_48825992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0870" y="153622"/>
            <a:ext cx="947710" cy="9603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4" descr="C:\Users\krisvick\Desktop\shutterstock_1383484115.jpg"/>
          <p:cNvPicPr preferRelativeResize="0"/>
          <p:nvPr/>
        </p:nvPicPr>
        <p:blipFill rotWithShape="1">
          <a:blip r:embed="rId3">
            <a:alphaModFix/>
          </a:blip>
          <a:srcRect l="15815" t="52300" r="58370" b="34263"/>
          <a:stretch/>
        </p:blipFill>
        <p:spPr>
          <a:xfrm>
            <a:off x="0" y="4924424"/>
            <a:ext cx="3276613" cy="219077"/>
          </a:xfrm>
          <a:prstGeom prst="rect">
            <a:avLst/>
          </a:prstGeom>
          <a:noFill/>
          <a:ln>
            <a:noFill/>
          </a:ln>
        </p:spPr>
      </p:pic>
      <p:pic>
        <p:nvPicPr>
          <p:cNvPr id="95" name="Google Shape;95;p14" descr="C:\Users\krisvick\Desktop\shutterstock_1383484115.jpg"/>
          <p:cNvPicPr preferRelativeResize="0"/>
          <p:nvPr/>
        </p:nvPicPr>
        <p:blipFill rotWithShape="1">
          <a:blip r:embed="rId3">
            <a:alphaModFix/>
          </a:blip>
          <a:srcRect t="79587" r="69535" b="8517"/>
          <a:stretch/>
        </p:blipFill>
        <p:spPr>
          <a:xfrm>
            <a:off x="6172200" y="4924423"/>
            <a:ext cx="3014474" cy="219077"/>
          </a:xfrm>
          <a:prstGeom prst="rect">
            <a:avLst/>
          </a:prstGeom>
          <a:noFill/>
          <a:ln>
            <a:noFill/>
          </a:ln>
        </p:spPr>
      </p:pic>
      <p:pic>
        <p:nvPicPr>
          <p:cNvPr id="96" name="Google Shape;96;p14" descr="C:\Users\krisvick\Desktop\shutterstock_1383484115.jpg"/>
          <p:cNvPicPr preferRelativeResize="0"/>
          <p:nvPr/>
        </p:nvPicPr>
        <p:blipFill rotWithShape="1">
          <a:blip r:embed="rId3">
            <a:alphaModFix/>
          </a:blip>
          <a:srcRect l="72674" t="59948" b="30335"/>
          <a:stretch/>
        </p:blipFill>
        <p:spPr>
          <a:xfrm>
            <a:off x="3048000" y="4924425"/>
            <a:ext cx="3124200" cy="219076"/>
          </a:xfrm>
          <a:prstGeom prst="rect">
            <a:avLst/>
          </a:prstGeom>
          <a:noFill/>
          <a:ln>
            <a:noFill/>
          </a:ln>
        </p:spPr>
      </p:pic>
      <p:pic>
        <p:nvPicPr>
          <p:cNvPr id="97" name="Google Shape;97;p14" descr="C:\Users\krisvick\Desktop\Untitled6.png"/>
          <p:cNvPicPr preferRelativeResize="0"/>
          <p:nvPr/>
        </p:nvPicPr>
        <p:blipFill rotWithShape="1">
          <a:blip r:embed="rId4">
            <a:alphaModFix/>
          </a:blip>
          <a:srcRect/>
          <a:stretch/>
        </p:blipFill>
        <p:spPr>
          <a:xfrm>
            <a:off x="0" y="0"/>
            <a:ext cx="4838701" cy="1104900"/>
          </a:xfrm>
          <a:prstGeom prst="rect">
            <a:avLst/>
          </a:prstGeom>
          <a:noFill/>
          <a:ln>
            <a:noFill/>
          </a:ln>
        </p:spPr>
      </p:pic>
      <p:sp>
        <p:nvSpPr>
          <p:cNvPr id="98" name="Google Shape;98;p14"/>
          <p:cNvSpPr txBox="1"/>
          <p:nvPr/>
        </p:nvSpPr>
        <p:spPr>
          <a:xfrm>
            <a:off x="209400" y="149544"/>
            <a:ext cx="4419900" cy="80021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1800" b="1" dirty="0">
                <a:solidFill>
                  <a:srgbClr val="CCCCCC"/>
                </a:solidFill>
              </a:rPr>
              <a:t>Mechanisms of Change</a:t>
            </a:r>
            <a:endParaRPr sz="1800" b="1" dirty="0">
              <a:solidFill>
                <a:srgbClr val="CCCCCC"/>
              </a:solidFill>
            </a:endParaRPr>
          </a:p>
          <a:p>
            <a:pPr marL="0" lvl="0" indent="0" algn="l" rtl="0">
              <a:spcBef>
                <a:spcPts val="0"/>
              </a:spcBef>
              <a:spcAft>
                <a:spcPts val="0"/>
              </a:spcAft>
              <a:buClr>
                <a:schemeClr val="dk1"/>
              </a:buClr>
              <a:buFont typeface="Arial"/>
              <a:buNone/>
            </a:pPr>
            <a:endParaRPr sz="400" b="1" dirty="0">
              <a:solidFill>
                <a:srgbClr val="BFBFBF"/>
              </a:solidFill>
            </a:endParaRPr>
          </a:p>
          <a:p>
            <a:pPr marL="0" lvl="0" indent="0" algn="l" rtl="0">
              <a:spcBef>
                <a:spcPts val="0"/>
              </a:spcBef>
              <a:spcAft>
                <a:spcPts val="0"/>
              </a:spcAft>
              <a:buClr>
                <a:schemeClr val="dk1"/>
              </a:buClr>
              <a:buFont typeface="Arial"/>
              <a:buNone/>
            </a:pPr>
            <a:r>
              <a:rPr lang="en-US" sz="2400" b="1" dirty="0" smtClean="0">
                <a:solidFill>
                  <a:srgbClr val="FFFFFF"/>
                </a:solidFill>
              </a:rPr>
              <a:t>Implementation Context</a:t>
            </a:r>
            <a:endParaRPr sz="2200" b="1" dirty="0">
              <a:solidFill>
                <a:schemeClr val="lt1"/>
              </a:solidFill>
            </a:endParaRPr>
          </a:p>
        </p:txBody>
      </p:sp>
      <p:sp>
        <p:nvSpPr>
          <p:cNvPr id="3" name="TextBox 2"/>
          <p:cNvSpPr txBox="1"/>
          <p:nvPr/>
        </p:nvSpPr>
        <p:spPr>
          <a:xfrm>
            <a:off x="1058725" y="1312353"/>
            <a:ext cx="6620712" cy="2523768"/>
          </a:xfrm>
          <a:prstGeom prst="rect">
            <a:avLst/>
          </a:prstGeom>
          <a:noFill/>
        </p:spPr>
        <p:txBody>
          <a:bodyPr wrap="square" rtlCol="0">
            <a:spAutoFit/>
          </a:bodyPr>
          <a:lstStyle/>
          <a:p>
            <a:pPr marL="285750" indent="-285750">
              <a:buFont typeface="Wingdings" panose="05000000000000000000" pitchFamily="2" charset="2"/>
              <a:buChar char="v"/>
            </a:pPr>
            <a:r>
              <a:rPr lang="en-US" sz="1500" dirty="0" smtClean="0"/>
              <a:t>Sustained implementation of female-specific programming is challenging in justice settings. </a:t>
            </a:r>
          </a:p>
          <a:p>
            <a:pPr marL="285750" indent="-285750">
              <a:buFont typeface="Wingdings" panose="05000000000000000000" pitchFamily="2" charset="2"/>
              <a:buChar char="v"/>
            </a:pPr>
            <a:endParaRPr lang="en-US" sz="1200" dirty="0"/>
          </a:p>
          <a:p>
            <a:pPr marL="285750" indent="-285750">
              <a:buFont typeface="Wingdings" panose="05000000000000000000" pitchFamily="2" charset="2"/>
              <a:buChar char="v"/>
            </a:pPr>
            <a:r>
              <a:rPr lang="en-US" sz="1500" dirty="0" smtClean="0"/>
              <a:t>The 2008 OJJDP study group</a:t>
            </a:r>
            <a:r>
              <a:rPr lang="en-US" sz="1500" baseline="30000" dirty="0" smtClean="0"/>
              <a:t>1</a:t>
            </a:r>
            <a:r>
              <a:rPr lang="en-US" sz="1500" dirty="0" smtClean="0"/>
              <a:t> found no female-specific program that met the highest standard of evidence-support out of 70 programs, with the majority not having sufficiently rigorous designs.</a:t>
            </a:r>
          </a:p>
          <a:p>
            <a:endParaRPr lang="en-US" sz="1200" dirty="0"/>
          </a:p>
          <a:p>
            <a:pPr marL="285750" indent="-285750">
              <a:buFont typeface="Wingdings" panose="05000000000000000000" pitchFamily="2" charset="2"/>
              <a:buChar char="v"/>
            </a:pPr>
            <a:r>
              <a:rPr lang="en-US" sz="1500" dirty="0" smtClean="0"/>
              <a:t>Difficulties with economy of scale, fluctuating numbers and within group heterogeneity. </a:t>
            </a:r>
          </a:p>
          <a:p>
            <a:pPr marL="285750" indent="-285750">
              <a:buFont typeface="Wingdings" panose="05000000000000000000" pitchFamily="2" charset="2"/>
              <a:buChar char="v"/>
            </a:pPr>
            <a:endParaRPr lang="en-US" sz="1200" dirty="0"/>
          </a:p>
          <a:p>
            <a:pPr marL="285750" indent="-285750">
              <a:buFont typeface="Wingdings" panose="05000000000000000000" pitchFamily="2" charset="2"/>
              <a:buChar char="v"/>
            </a:pPr>
            <a:r>
              <a:rPr lang="en-US" sz="1500" dirty="0" smtClean="0"/>
              <a:t>How do we meet the calls for:</a:t>
            </a:r>
          </a:p>
        </p:txBody>
      </p:sp>
      <p:sp>
        <p:nvSpPr>
          <p:cNvPr id="2" name="Rectangle 1"/>
          <p:cNvSpPr/>
          <p:nvPr/>
        </p:nvSpPr>
        <p:spPr>
          <a:xfrm>
            <a:off x="1638306" y="3703330"/>
            <a:ext cx="6711696" cy="784830"/>
          </a:xfrm>
          <a:prstGeom prst="rect">
            <a:avLst/>
          </a:prstGeom>
        </p:spPr>
        <p:txBody>
          <a:bodyPr wrap="square">
            <a:spAutoFit/>
          </a:bodyPr>
          <a:lstStyle/>
          <a:p>
            <a:pPr marL="342900" indent="-342900">
              <a:buFont typeface="+mj-lt"/>
              <a:buAutoNum type="arabicPeriod"/>
            </a:pPr>
            <a:r>
              <a:rPr lang="en-US" sz="1500" dirty="0"/>
              <a:t>G</a:t>
            </a:r>
            <a:r>
              <a:rPr lang="en-US" sz="1500" dirty="0" smtClean="0"/>
              <a:t>ender </a:t>
            </a:r>
            <a:r>
              <a:rPr lang="en-US" sz="1500" dirty="0"/>
              <a:t>responsive </a:t>
            </a:r>
            <a:r>
              <a:rPr lang="en-US" sz="1500" dirty="0" smtClean="0"/>
              <a:t>programming</a:t>
            </a:r>
          </a:p>
          <a:p>
            <a:pPr marL="342900" indent="-342900">
              <a:buFont typeface="+mj-lt"/>
              <a:buAutoNum type="arabicPeriod"/>
            </a:pPr>
            <a:r>
              <a:rPr lang="en-US" sz="1500" dirty="0"/>
              <a:t>E</a:t>
            </a:r>
            <a:r>
              <a:rPr lang="en-US" sz="1500" dirty="0" smtClean="0"/>
              <a:t>ffective intervention</a:t>
            </a:r>
          </a:p>
          <a:p>
            <a:pPr marL="342900" indent="-342900">
              <a:buFont typeface="+mj-lt"/>
              <a:buAutoNum type="arabicPeriod"/>
            </a:pPr>
            <a:r>
              <a:rPr lang="en-US" sz="1500" dirty="0" smtClean="0"/>
              <a:t>Implementation </a:t>
            </a:r>
            <a:r>
              <a:rPr lang="en-US" sz="1500" dirty="0"/>
              <a:t>feasibility and </a:t>
            </a:r>
            <a:r>
              <a:rPr lang="en-US" sz="1500" dirty="0" smtClean="0"/>
              <a:t>sustainability</a:t>
            </a:r>
            <a:endParaRPr lang="en-US" sz="1500" dirty="0"/>
          </a:p>
        </p:txBody>
      </p:sp>
      <p:sp>
        <p:nvSpPr>
          <p:cNvPr id="10" name="Google Shape;100;p14"/>
          <p:cNvSpPr txBox="1"/>
          <p:nvPr/>
        </p:nvSpPr>
        <p:spPr>
          <a:xfrm>
            <a:off x="457200" y="4616182"/>
            <a:ext cx="8077200"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700" baseline="30000" dirty="0" smtClean="0">
                <a:solidFill>
                  <a:schemeClr val="dk1"/>
                </a:solidFill>
                <a:latin typeface="Calibri"/>
                <a:ea typeface="Calibri"/>
                <a:cs typeface="Calibri"/>
                <a:sym typeface="Calibri"/>
              </a:rPr>
              <a:t>1</a:t>
            </a:r>
            <a:r>
              <a:rPr lang="en-US" sz="700" dirty="0" smtClean="0">
                <a:solidFill>
                  <a:schemeClr val="dk1"/>
                </a:solidFill>
                <a:latin typeface="Calibri"/>
                <a:ea typeface="Calibri"/>
                <a:cs typeface="Calibri"/>
                <a:sym typeface="Calibri"/>
              </a:rPr>
              <a:t>Zahn, M., Hawkins, S., Chiancone, J., &amp; Whitworth, A.  </a:t>
            </a:r>
            <a:r>
              <a:rPr lang="en-US" sz="700" dirty="0">
                <a:solidFill>
                  <a:schemeClr val="dk1"/>
                </a:solidFill>
                <a:latin typeface="Calibri"/>
                <a:ea typeface="Calibri"/>
                <a:cs typeface="Calibri"/>
                <a:sym typeface="Calibri"/>
              </a:rPr>
              <a:t>(</a:t>
            </a:r>
            <a:r>
              <a:rPr lang="en-US" sz="700" dirty="0" smtClean="0">
                <a:solidFill>
                  <a:schemeClr val="dk1"/>
                </a:solidFill>
                <a:latin typeface="Calibri"/>
                <a:ea typeface="Calibri"/>
                <a:cs typeface="Calibri"/>
                <a:sym typeface="Calibri"/>
              </a:rPr>
              <a:t>2008). </a:t>
            </a:r>
            <a:r>
              <a:rPr lang="en-US" sz="700" i="1" dirty="0" smtClean="0">
                <a:solidFill>
                  <a:schemeClr val="dk1"/>
                </a:solidFill>
                <a:latin typeface="Calibri"/>
                <a:ea typeface="Calibri"/>
                <a:cs typeface="Calibri"/>
                <a:sym typeface="Calibri"/>
              </a:rPr>
              <a:t>Girls Study Group: Charting the Way to Delinquency Prevention for Girls </a:t>
            </a:r>
            <a:r>
              <a:rPr lang="en-US" sz="700" dirty="0" smtClean="0">
                <a:solidFill>
                  <a:schemeClr val="dk1"/>
                </a:solidFill>
                <a:latin typeface="Calibri"/>
                <a:ea typeface="Calibri"/>
                <a:cs typeface="Calibri"/>
                <a:sym typeface="Calibri"/>
              </a:rPr>
              <a:t>(OJJDP Girls Study Group Series). Washington, </a:t>
            </a:r>
            <a:r>
              <a:rPr lang="en-US" sz="700" dirty="0">
                <a:solidFill>
                  <a:schemeClr val="dk1"/>
                </a:solidFill>
                <a:latin typeface="Calibri"/>
                <a:ea typeface="Calibri"/>
                <a:cs typeface="Calibri"/>
                <a:sym typeface="Calibri"/>
              </a:rPr>
              <a:t>DC: U.S. Department of Justice, Office of Juvenile Justice and Delinquency Prevention.</a:t>
            </a:r>
            <a:endParaRPr sz="700" dirty="0">
              <a:solidFill>
                <a:schemeClr val="dk1"/>
              </a:solidFill>
              <a:latin typeface="Calibri"/>
              <a:ea typeface="Calibri"/>
              <a:cs typeface="Calibri"/>
              <a:sym typeface="Calibri"/>
            </a:endParaRPr>
          </a:p>
        </p:txBody>
      </p:sp>
      <p:pic>
        <p:nvPicPr>
          <p:cNvPr id="4098" name="Picture 2" descr="C:\Users\krisvick\Desktop\shutterstock_60365813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8248" y="149543"/>
            <a:ext cx="1331189" cy="918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715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5" descr="C:\Users\krisvick\Desktop\shutterstock_1383484115.jpg"/>
          <p:cNvPicPr preferRelativeResize="0"/>
          <p:nvPr/>
        </p:nvPicPr>
        <p:blipFill rotWithShape="1">
          <a:blip r:embed="rId3">
            <a:alphaModFix/>
          </a:blip>
          <a:srcRect l="15816" t="52299" r="58370" b="34263"/>
          <a:stretch/>
        </p:blipFill>
        <p:spPr>
          <a:xfrm>
            <a:off x="0" y="4924424"/>
            <a:ext cx="3276615" cy="219075"/>
          </a:xfrm>
          <a:prstGeom prst="rect">
            <a:avLst/>
          </a:prstGeom>
          <a:noFill/>
          <a:ln>
            <a:noFill/>
          </a:ln>
        </p:spPr>
      </p:pic>
      <p:pic>
        <p:nvPicPr>
          <p:cNvPr id="106" name="Google Shape;106;p15" descr="C:\Users\krisvick\Desktop\shutterstock_1383484115.jpg"/>
          <p:cNvPicPr preferRelativeResize="0"/>
          <p:nvPr/>
        </p:nvPicPr>
        <p:blipFill rotWithShape="1">
          <a:blip r:embed="rId3">
            <a:alphaModFix/>
          </a:blip>
          <a:srcRect t="79587" r="69535" b="8518"/>
          <a:stretch/>
        </p:blipFill>
        <p:spPr>
          <a:xfrm>
            <a:off x="6172200" y="4924423"/>
            <a:ext cx="3014477" cy="219075"/>
          </a:xfrm>
          <a:prstGeom prst="rect">
            <a:avLst/>
          </a:prstGeom>
          <a:noFill/>
          <a:ln>
            <a:noFill/>
          </a:ln>
        </p:spPr>
      </p:pic>
      <p:pic>
        <p:nvPicPr>
          <p:cNvPr id="107" name="Google Shape;107;p15" descr="C:\Users\krisvick\Desktop\shutterstock_1383484115.jpg"/>
          <p:cNvPicPr preferRelativeResize="0"/>
          <p:nvPr/>
        </p:nvPicPr>
        <p:blipFill rotWithShape="1">
          <a:blip r:embed="rId3">
            <a:alphaModFix/>
          </a:blip>
          <a:srcRect l="72673" t="59947" b="30336"/>
          <a:stretch/>
        </p:blipFill>
        <p:spPr>
          <a:xfrm>
            <a:off x="3048000" y="4924425"/>
            <a:ext cx="3124200" cy="219075"/>
          </a:xfrm>
          <a:prstGeom prst="rect">
            <a:avLst/>
          </a:prstGeom>
          <a:noFill/>
          <a:ln>
            <a:noFill/>
          </a:ln>
        </p:spPr>
      </p:pic>
      <p:pic>
        <p:nvPicPr>
          <p:cNvPr id="108" name="Google Shape;108;p15" descr="C:\Users\krisvick\Desktop\Untitled6.png"/>
          <p:cNvPicPr preferRelativeResize="0"/>
          <p:nvPr/>
        </p:nvPicPr>
        <p:blipFill rotWithShape="1">
          <a:blip r:embed="rId4">
            <a:alphaModFix/>
          </a:blip>
          <a:srcRect/>
          <a:stretch/>
        </p:blipFill>
        <p:spPr>
          <a:xfrm>
            <a:off x="0" y="0"/>
            <a:ext cx="4838701" cy="1104900"/>
          </a:xfrm>
          <a:prstGeom prst="rect">
            <a:avLst/>
          </a:prstGeom>
          <a:noFill/>
          <a:ln>
            <a:noFill/>
          </a:ln>
        </p:spPr>
      </p:pic>
      <p:sp>
        <p:nvSpPr>
          <p:cNvPr id="109" name="Google Shape;109;p15"/>
          <p:cNvSpPr txBox="1"/>
          <p:nvPr/>
        </p:nvSpPr>
        <p:spPr>
          <a:xfrm>
            <a:off x="209400" y="149544"/>
            <a:ext cx="4419900" cy="80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CCCCCC"/>
                </a:solidFill>
              </a:rPr>
              <a:t>Mechanisms of Change</a:t>
            </a:r>
            <a:endParaRPr sz="1800" b="1">
              <a:solidFill>
                <a:srgbClr val="CCCCCC"/>
              </a:solidFill>
              <a:latin typeface="Arial"/>
              <a:ea typeface="Arial"/>
              <a:cs typeface="Arial"/>
              <a:sym typeface="Arial"/>
            </a:endParaRPr>
          </a:p>
          <a:p>
            <a:pPr marL="0" marR="0" lvl="0" indent="0" algn="l" rtl="0">
              <a:spcBef>
                <a:spcPts val="0"/>
              </a:spcBef>
              <a:spcAft>
                <a:spcPts val="0"/>
              </a:spcAft>
              <a:buNone/>
            </a:pPr>
            <a:endParaRPr sz="400" b="1">
              <a:solidFill>
                <a:srgbClr val="BFBFBF"/>
              </a:solidFill>
              <a:latin typeface="Arial"/>
              <a:ea typeface="Arial"/>
              <a:cs typeface="Arial"/>
              <a:sym typeface="Arial"/>
            </a:endParaRPr>
          </a:p>
          <a:p>
            <a:pPr marL="0" marR="0" lvl="0" indent="0" algn="l" rtl="0">
              <a:spcBef>
                <a:spcPts val="0"/>
              </a:spcBef>
              <a:spcAft>
                <a:spcPts val="0"/>
              </a:spcAft>
              <a:buNone/>
            </a:pPr>
            <a:r>
              <a:rPr lang="en-US" sz="2400" b="1">
                <a:solidFill>
                  <a:srgbClr val="FFFFFF"/>
                </a:solidFill>
              </a:rPr>
              <a:t>The Program</a:t>
            </a:r>
            <a:endParaRPr sz="2400" b="1">
              <a:solidFill>
                <a:srgbClr val="FFFFFF"/>
              </a:solidFill>
              <a:latin typeface="Arial"/>
              <a:ea typeface="Arial"/>
              <a:cs typeface="Arial"/>
              <a:sym typeface="Arial"/>
            </a:endParaRPr>
          </a:p>
        </p:txBody>
      </p:sp>
      <p:sp>
        <p:nvSpPr>
          <p:cNvPr id="110" name="Google Shape;110;p15"/>
          <p:cNvSpPr txBox="1"/>
          <p:nvPr/>
        </p:nvSpPr>
        <p:spPr>
          <a:xfrm>
            <a:off x="457201" y="1352550"/>
            <a:ext cx="5782666" cy="21294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Girls Only Active Learning (GOAL</a:t>
            </a:r>
            <a:r>
              <a:rPr lang="en-US" sz="2400" b="1" dirty="0" smtClean="0">
                <a:solidFill>
                  <a:schemeClr val="dk1"/>
                </a:solidFill>
                <a:latin typeface="Calibri"/>
                <a:ea typeface="Calibri"/>
                <a:cs typeface="Calibri"/>
                <a:sym typeface="Calibri"/>
              </a:rPr>
              <a:t>)</a:t>
            </a:r>
            <a:endParaRPr sz="2400" b="1" dirty="0">
              <a:solidFill>
                <a:schemeClr val="dk1"/>
              </a:solidFill>
              <a:latin typeface="Calibri"/>
              <a:ea typeface="Calibri"/>
              <a:cs typeface="Calibri"/>
              <a:sym typeface="Calibri"/>
            </a:endParaRPr>
          </a:p>
          <a:p>
            <a:pPr marL="0" marR="0" lvl="0" indent="0" algn="l" rtl="0">
              <a:spcBef>
                <a:spcPts val="600"/>
              </a:spcBef>
              <a:spcAft>
                <a:spcPts val="0"/>
              </a:spcAft>
              <a:buNone/>
            </a:pPr>
            <a:r>
              <a:rPr lang="en-US" sz="1700" b="1" dirty="0">
                <a:solidFill>
                  <a:schemeClr val="dk1"/>
                </a:solidFill>
                <a:latin typeface="Calibri"/>
                <a:ea typeface="Calibri"/>
                <a:cs typeface="Calibri"/>
                <a:sym typeface="Calibri"/>
              </a:rPr>
              <a:t>POPULATION</a:t>
            </a:r>
            <a:endParaRPr sz="17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700" dirty="0">
                <a:solidFill>
                  <a:schemeClr val="dk1"/>
                </a:solidFill>
                <a:latin typeface="Calibri"/>
                <a:ea typeface="Calibri"/>
                <a:cs typeface="Calibri"/>
                <a:sym typeface="Calibri"/>
              </a:rPr>
              <a:t>Girls aged 13-17 involved in or at risk of involvement in the </a:t>
            </a:r>
            <a:r>
              <a:rPr lang="en-US" sz="1700" dirty="0" smtClean="0">
                <a:solidFill>
                  <a:schemeClr val="dk1"/>
                </a:solidFill>
                <a:latin typeface="Calibri"/>
                <a:ea typeface="Calibri"/>
                <a:cs typeface="Calibri"/>
                <a:sym typeface="Calibri"/>
              </a:rPr>
              <a:t>justice </a:t>
            </a:r>
            <a:r>
              <a:rPr lang="en-US" sz="1700" dirty="0">
                <a:solidFill>
                  <a:schemeClr val="dk1"/>
                </a:solidFill>
                <a:latin typeface="Calibri"/>
                <a:ea typeface="Calibri"/>
                <a:cs typeface="Calibri"/>
                <a:sym typeface="Calibri"/>
              </a:rPr>
              <a:t>system</a:t>
            </a:r>
            <a:endParaRPr sz="1700" dirty="0">
              <a:solidFill>
                <a:schemeClr val="dk1"/>
              </a:solidFill>
              <a:latin typeface="Calibri"/>
              <a:ea typeface="Calibri"/>
              <a:cs typeface="Calibri"/>
              <a:sym typeface="Calibri"/>
            </a:endParaRPr>
          </a:p>
          <a:p>
            <a:pPr marL="0" marR="0" lvl="0" indent="0" algn="l" rtl="0">
              <a:spcBef>
                <a:spcPts val="0"/>
              </a:spcBef>
              <a:spcAft>
                <a:spcPts val="0"/>
              </a:spcAft>
              <a:buNone/>
            </a:pPr>
            <a:endParaRPr sz="17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700" b="1" dirty="0">
                <a:solidFill>
                  <a:schemeClr val="dk1"/>
                </a:solidFill>
                <a:latin typeface="Calibri"/>
                <a:ea typeface="Calibri"/>
                <a:cs typeface="Calibri"/>
                <a:sym typeface="Calibri"/>
              </a:rPr>
              <a:t>PROGRAM AIMS</a:t>
            </a:r>
            <a:endParaRPr sz="17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700" dirty="0">
                <a:solidFill>
                  <a:schemeClr val="dk1"/>
                </a:solidFill>
                <a:latin typeface="Calibri"/>
                <a:ea typeface="Calibri"/>
                <a:cs typeface="Calibri"/>
                <a:sym typeface="Calibri"/>
              </a:rPr>
              <a:t>Preventing delinquent behavior, recidivism, and substance </a:t>
            </a:r>
            <a:r>
              <a:rPr lang="en-US" sz="1700" dirty="0" smtClean="0">
                <a:solidFill>
                  <a:schemeClr val="dk1"/>
                </a:solidFill>
                <a:latin typeface="Calibri"/>
                <a:ea typeface="Calibri"/>
                <a:cs typeface="Calibri"/>
                <a:sym typeface="Calibri"/>
              </a:rPr>
              <a:t>use</a:t>
            </a:r>
            <a:endParaRPr sz="1700" dirty="0">
              <a:solidFill>
                <a:schemeClr val="dk1"/>
              </a:solidFill>
              <a:latin typeface="Calibri"/>
              <a:ea typeface="Calibri"/>
              <a:cs typeface="Calibri"/>
              <a:sym typeface="Calibri"/>
            </a:endParaRPr>
          </a:p>
        </p:txBody>
      </p:sp>
      <p:pic>
        <p:nvPicPr>
          <p:cNvPr id="5122" name="Picture 2" descr="C:\Users\krisvick\Desktop\0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45998"/>
            <a:ext cx="2657924" cy="19712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464514" y="3329666"/>
            <a:ext cx="8065008" cy="1400383"/>
          </a:xfrm>
          <a:prstGeom prst="rect">
            <a:avLst/>
          </a:prstGeom>
        </p:spPr>
        <p:txBody>
          <a:bodyPr wrap="square">
            <a:spAutoFit/>
          </a:bodyPr>
          <a:lstStyle/>
          <a:p>
            <a:pPr lvl="0"/>
            <a:endParaRPr lang="en-US" sz="1700" dirty="0">
              <a:solidFill>
                <a:schemeClr val="dk1"/>
              </a:solidFill>
              <a:latin typeface="Calibri"/>
              <a:ea typeface="Calibri"/>
              <a:cs typeface="Calibri"/>
              <a:sym typeface="Calibri"/>
            </a:endParaRPr>
          </a:p>
          <a:p>
            <a:pPr lvl="0"/>
            <a:r>
              <a:rPr lang="en-US" sz="1700" b="1" dirty="0">
                <a:solidFill>
                  <a:schemeClr val="dk1"/>
                </a:solidFill>
                <a:latin typeface="Calibri"/>
                <a:ea typeface="Calibri"/>
                <a:cs typeface="Calibri"/>
                <a:sym typeface="Calibri"/>
              </a:rPr>
              <a:t>OVERVIEW</a:t>
            </a:r>
          </a:p>
          <a:p>
            <a:pPr lvl="0"/>
            <a:r>
              <a:rPr lang="en-US" sz="1700" dirty="0">
                <a:solidFill>
                  <a:schemeClr val="dk1"/>
                </a:solidFill>
                <a:latin typeface="Calibri"/>
                <a:ea typeface="Calibri"/>
                <a:cs typeface="Calibri"/>
                <a:sym typeface="Calibri"/>
              </a:rPr>
              <a:t>Based on a cognitive-behavioral model of emotion and thought regulation, problem-solving, coping skills, and moral reasoning used by other CBT-based interventions for offenders and focuses on building and sustaining prosocial relationships and future goals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6" descr="C:\Users\krisvick\Desktop\shutterstock_1383484115.jpg"/>
          <p:cNvPicPr preferRelativeResize="0"/>
          <p:nvPr/>
        </p:nvPicPr>
        <p:blipFill rotWithShape="1">
          <a:blip r:embed="rId3">
            <a:alphaModFix/>
          </a:blip>
          <a:srcRect l="15816" t="52299" r="58370" b="34263"/>
          <a:stretch/>
        </p:blipFill>
        <p:spPr>
          <a:xfrm>
            <a:off x="0" y="4924424"/>
            <a:ext cx="3276615" cy="219075"/>
          </a:xfrm>
          <a:prstGeom prst="rect">
            <a:avLst/>
          </a:prstGeom>
          <a:noFill/>
          <a:ln>
            <a:noFill/>
          </a:ln>
        </p:spPr>
      </p:pic>
      <p:pic>
        <p:nvPicPr>
          <p:cNvPr id="117" name="Google Shape;117;p16" descr="C:\Users\krisvick\Desktop\shutterstock_1383484115.jpg"/>
          <p:cNvPicPr preferRelativeResize="0"/>
          <p:nvPr/>
        </p:nvPicPr>
        <p:blipFill rotWithShape="1">
          <a:blip r:embed="rId3">
            <a:alphaModFix/>
          </a:blip>
          <a:srcRect t="79587" r="69535" b="8518"/>
          <a:stretch/>
        </p:blipFill>
        <p:spPr>
          <a:xfrm>
            <a:off x="6172200" y="4924423"/>
            <a:ext cx="3014477" cy="219075"/>
          </a:xfrm>
          <a:prstGeom prst="rect">
            <a:avLst/>
          </a:prstGeom>
          <a:noFill/>
          <a:ln>
            <a:noFill/>
          </a:ln>
        </p:spPr>
      </p:pic>
      <p:pic>
        <p:nvPicPr>
          <p:cNvPr id="118" name="Google Shape;118;p16" descr="C:\Users\krisvick\Desktop\shutterstock_1383484115.jpg"/>
          <p:cNvPicPr preferRelativeResize="0"/>
          <p:nvPr/>
        </p:nvPicPr>
        <p:blipFill rotWithShape="1">
          <a:blip r:embed="rId3">
            <a:alphaModFix/>
          </a:blip>
          <a:srcRect l="72673" t="59947" b="30336"/>
          <a:stretch/>
        </p:blipFill>
        <p:spPr>
          <a:xfrm>
            <a:off x="3048000" y="4924425"/>
            <a:ext cx="3124200" cy="219075"/>
          </a:xfrm>
          <a:prstGeom prst="rect">
            <a:avLst/>
          </a:prstGeom>
          <a:noFill/>
          <a:ln>
            <a:noFill/>
          </a:ln>
        </p:spPr>
      </p:pic>
      <p:pic>
        <p:nvPicPr>
          <p:cNvPr id="119" name="Google Shape;119;p16" descr="C:\Users\krisvick\Desktop\Untitled6.png"/>
          <p:cNvPicPr preferRelativeResize="0"/>
          <p:nvPr/>
        </p:nvPicPr>
        <p:blipFill rotWithShape="1">
          <a:blip r:embed="rId4">
            <a:alphaModFix/>
          </a:blip>
          <a:srcRect/>
          <a:stretch/>
        </p:blipFill>
        <p:spPr>
          <a:xfrm>
            <a:off x="0" y="0"/>
            <a:ext cx="4838701" cy="1104900"/>
          </a:xfrm>
          <a:prstGeom prst="rect">
            <a:avLst/>
          </a:prstGeom>
          <a:noFill/>
          <a:ln>
            <a:noFill/>
          </a:ln>
        </p:spPr>
      </p:pic>
      <p:sp>
        <p:nvSpPr>
          <p:cNvPr id="120" name="Google Shape;120;p16"/>
          <p:cNvSpPr txBox="1"/>
          <p:nvPr/>
        </p:nvSpPr>
        <p:spPr>
          <a:xfrm>
            <a:off x="209400" y="149544"/>
            <a:ext cx="4419900" cy="80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CCCCCC"/>
                </a:solidFill>
              </a:rPr>
              <a:t>Mechanisms of Change</a:t>
            </a:r>
            <a:endParaRPr sz="1800" b="1">
              <a:solidFill>
                <a:srgbClr val="CCCCCC"/>
              </a:solidFill>
              <a:latin typeface="Arial"/>
              <a:ea typeface="Arial"/>
              <a:cs typeface="Arial"/>
              <a:sym typeface="Arial"/>
            </a:endParaRPr>
          </a:p>
          <a:p>
            <a:pPr marL="0" marR="0" lvl="0" indent="0" algn="l" rtl="0">
              <a:spcBef>
                <a:spcPts val="0"/>
              </a:spcBef>
              <a:spcAft>
                <a:spcPts val="0"/>
              </a:spcAft>
              <a:buNone/>
            </a:pPr>
            <a:endParaRPr sz="400" b="1">
              <a:solidFill>
                <a:srgbClr val="BFBFBF"/>
              </a:solidFill>
              <a:latin typeface="Arial"/>
              <a:ea typeface="Arial"/>
              <a:cs typeface="Arial"/>
              <a:sym typeface="Arial"/>
            </a:endParaRPr>
          </a:p>
          <a:p>
            <a:pPr marL="0" marR="0" lvl="0" indent="0" algn="l" rtl="0">
              <a:spcBef>
                <a:spcPts val="0"/>
              </a:spcBef>
              <a:spcAft>
                <a:spcPts val="0"/>
              </a:spcAft>
              <a:buNone/>
            </a:pPr>
            <a:r>
              <a:rPr lang="en-US" sz="2400" b="1">
                <a:solidFill>
                  <a:srgbClr val="FFFFFF"/>
                </a:solidFill>
              </a:rPr>
              <a:t>Relevant Theories</a:t>
            </a:r>
            <a:endParaRPr sz="2400" b="1">
              <a:solidFill>
                <a:srgbClr val="FFFFFF"/>
              </a:solidFill>
              <a:latin typeface="Arial"/>
              <a:ea typeface="Arial"/>
              <a:cs typeface="Arial"/>
              <a:sym typeface="Arial"/>
            </a:endParaRPr>
          </a:p>
        </p:txBody>
      </p:sp>
      <p:sp>
        <p:nvSpPr>
          <p:cNvPr id="121" name="Google Shape;121;p16"/>
          <p:cNvSpPr txBox="1"/>
          <p:nvPr/>
        </p:nvSpPr>
        <p:spPr>
          <a:xfrm>
            <a:off x="381300" y="1298054"/>
            <a:ext cx="8496000" cy="3328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600"/>
              </a:spcAft>
              <a:buNone/>
            </a:pPr>
            <a:r>
              <a:rPr lang="en-US" sz="2400" b="1" dirty="0">
                <a:solidFill>
                  <a:schemeClr val="dk1"/>
                </a:solidFill>
                <a:latin typeface="Calibri"/>
                <a:ea typeface="Calibri"/>
                <a:cs typeface="Calibri"/>
                <a:sym typeface="Calibri"/>
              </a:rPr>
              <a:t>Relevant Theory: Preventing/Reducing Adolescent Substance Use</a:t>
            </a:r>
            <a:endParaRPr sz="2400" b="1" dirty="0">
              <a:solidFill>
                <a:schemeClr val="dk1"/>
              </a:solidFill>
              <a:latin typeface="Calibri"/>
              <a:ea typeface="Calibri"/>
              <a:cs typeface="Calibri"/>
              <a:sym typeface="Calibri"/>
            </a:endParaRPr>
          </a:p>
          <a:p>
            <a:pPr marL="0" lvl="0" indent="0" algn="l" rtl="0">
              <a:spcBef>
                <a:spcPts val="1500"/>
              </a:spcBef>
              <a:spcAft>
                <a:spcPts val="0"/>
              </a:spcAft>
              <a:buClr>
                <a:schemeClr val="dk1"/>
              </a:buClr>
              <a:buSzPts val="1100"/>
              <a:buFont typeface="Arial"/>
              <a:buNone/>
            </a:pPr>
            <a:r>
              <a:rPr lang="en-US" sz="1700" b="1" dirty="0">
                <a:solidFill>
                  <a:schemeClr val="dk1"/>
                </a:solidFill>
                <a:latin typeface="Calibri"/>
                <a:ea typeface="Calibri"/>
                <a:cs typeface="Calibri"/>
                <a:sym typeface="Calibri"/>
              </a:rPr>
              <a:t>SOCIAL LEARNING </a:t>
            </a:r>
            <a:r>
              <a:rPr lang="en-US" sz="1700" b="1" dirty="0" smtClean="0">
                <a:solidFill>
                  <a:schemeClr val="dk1"/>
                </a:solidFill>
                <a:latin typeface="Calibri"/>
                <a:ea typeface="Calibri"/>
                <a:cs typeface="Calibri"/>
                <a:sym typeface="Calibri"/>
              </a:rPr>
              <a:t>THEORY</a:t>
            </a:r>
            <a:r>
              <a:rPr lang="en-US" sz="1700" b="1" baseline="30000" dirty="0" smtClean="0">
                <a:solidFill>
                  <a:schemeClr val="dk1"/>
                </a:solidFill>
                <a:latin typeface="Calibri"/>
                <a:ea typeface="Calibri"/>
                <a:cs typeface="Calibri"/>
                <a:sym typeface="Calibri"/>
              </a:rPr>
              <a:t>1,2</a:t>
            </a:r>
            <a:endParaRPr sz="1700" b="1" dirty="0" smtClean="0">
              <a:solidFill>
                <a:schemeClr val="dk1"/>
              </a:solidFill>
              <a:latin typeface="Calibri"/>
              <a:ea typeface="Calibri"/>
              <a:cs typeface="Calibri"/>
              <a:sym typeface="Calibri"/>
            </a:endParaRPr>
          </a:p>
          <a:p>
            <a:pPr marL="457200" lvl="0" indent="-336550" algn="l" rtl="0">
              <a:spcBef>
                <a:spcPts val="0"/>
              </a:spcBef>
              <a:spcAft>
                <a:spcPts val="0"/>
              </a:spcAft>
              <a:buClr>
                <a:schemeClr val="dk1"/>
              </a:buClr>
              <a:buSzPts val="1700"/>
              <a:buFont typeface="Calibri"/>
              <a:buChar char="●"/>
            </a:pPr>
            <a:r>
              <a:rPr lang="en-US" sz="1700" dirty="0" smtClean="0">
                <a:solidFill>
                  <a:schemeClr val="dk1"/>
                </a:solidFill>
                <a:latin typeface="Calibri"/>
                <a:ea typeface="Calibri"/>
                <a:cs typeface="Calibri"/>
                <a:sym typeface="Calibri"/>
              </a:rPr>
              <a:t>Drug use learned through modeling and reinforcement</a:t>
            </a:r>
            <a:endParaRPr sz="1700" dirty="0" smtClean="0">
              <a:solidFill>
                <a:schemeClr val="dk1"/>
              </a:solidFill>
              <a:latin typeface="Calibri"/>
              <a:ea typeface="Calibri"/>
              <a:cs typeface="Calibri"/>
              <a:sym typeface="Calibri"/>
            </a:endParaRPr>
          </a:p>
          <a:p>
            <a:pPr marL="457200" lvl="0" indent="-336550" algn="l" rtl="0">
              <a:spcBef>
                <a:spcPts val="0"/>
              </a:spcBef>
              <a:spcAft>
                <a:spcPts val="1200"/>
              </a:spcAft>
              <a:buClr>
                <a:schemeClr val="dk1"/>
              </a:buClr>
              <a:buSzPts val="1700"/>
              <a:buFont typeface="Calibri"/>
              <a:buChar char="●"/>
            </a:pPr>
            <a:r>
              <a:rPr lang="en-US" sz="1700" dirty="0" smtClean="0">
                <a:solidFill>
                  <a:schemeClr val="dk1"/>
                </a:solidFill>
                <a:latin typeface="Calibri"/>
                <a:ea typeface="Calibri"/>
                <a:cs typeface="Calibri"/>
                <a:sym typeface="Calibri"/>
              </a:rPr>
              <a:t>Expected </a:t>
            </a:r>
            <a:r>
              <a:rPr lang="en-US" sz="1700" dirty="0">
                <a:solidFill>
                  <a:schemeClr val="dk1"/>
                </a:solidFill>
                <a:latin typeface="Calibri"/>
                <a:ea typeface="Calibri"/>
                <a:cs typeface="Calibri"/>
                <a:sym typeface="Calibri"/>
              </a:rPr>
              <a:t>mediators: Modify normative expectations and incentives, skills for resisting social pressure to use, develop interpersonal skills to decrease motivation to </a:t>
            </a:r>
            <a:r>
              <a:rPr lang="en-US" sz="1700" dirty="0" smtClean="0">
                <a:solidFill>
                  <a:schemeClr val="dk1"/>
                </a:solidFill>
                <a:latin typeface="Calibri"/>
                <a:ea typeface="Calibri"/>
                <a:cs typeface="Calibri"/>
                <a:sym typeface="Calibri"/>
              </a:rPr>
              <a:t>use</a:t>
            </a:r>
            <a:endParaRPr sz="1700" dirty="0" smtClean="0">
              <a:solidFill>
                <a:schemeClr val="dk1"/>
              </a:solidFill>
              <a:latin typeface="Calibri"/>
              <a:ea typeface="Calibri"/>
              <a:cs typeface="Calibri"/>
              <a:sym typeface="Calibri"/>
            </a:endParaRPr>
          </a:p>
          <a:p>
            <a:pPr marL="0" lvl="0" indent="0" algn="l" rtl="0">
              <a:spcBef>
                <a:spcPts val="0"/>
              </a:spcBef>
              <a:spcAft>
                <a:spcPts val="0"/>
              </a:spcAft>
              <a:buNone/>
            </a:pPr>
            <a:r>
              <a:rPr lang="en-US" sz="1700" b="1" dirty="0" smtClean="0">
                <a:solidFill>
                  <a:schemeClr val="dk1"/>
                </a:solidFill>
                <a:latin typeface="Calibri"/>
                <a:ea typeface="Calibri"/>
                <a:cs typeface="Calibri"/>
                <a:sym typeface="Calibri"/>
              </a:rPr>
              <a:t>SOCIAL </a:t>
            </a:r>
            <a:r>
              <a:rPr lang="en-US" sz="1700" b="1" dirty="0">
                <a:solidFill>
                  <a:schemeClr val="dk1"/>
                </a:solidFill>
                <a:latin typeface="Calibri"/>
                <a:ea typeface="Calibri"/>
                <a:cs typeface="Calibri"/>
                <a:sym typeface="Calibri"/>
              </a:rPr>
              <a:t>DEVELOPMENT </a:t>
            </a:r>
            <a:r>
              <a:rPr lang="en-US" sz="1700" b="1" dirty="0" smtClean="0">
                <a:solidFill>
                  <a:schemeClr val="dk1"/>
                </a:solidFill>
                <a:latin typeface="Calibri"/>
                <a:ea typeface="Calibri"/>
                <a:cs typeface="Calibri"/>
                <a:sym typeface="Calibri"/>
              </a:rPr>
              <a:t>MODEL</a:t>
            </a:r>
            <a:r>
              <a:rPr lang="en-US" sz="1700" b="1" baseline="30000" dirty="0" smtClean="0">
                <a:solidFill>
                  <a:schemeClr val="dk1"/>
                </a:solidFill>
                <a:latin typeface="Calibri"/>
                <a:ea typeface="Calibri"/>
                <a:cs typeface="Calibri"/>
                <a:sym typeface="Calibri"/>
              </a:rPr>
              <a:t>3</a:t>
            </a:r>
            <a:endParaRPr sz="1700" b="1" dirty="0">
              <a:solidFill>
                <a:schemeClr val="dk1"/>
              </a:solidFill>
              <a:latin typeface="Calibri"/>
              <a:ea typeface="Calibri"/>
              <a:cs typeface="Calibri"/>
              <a:sym typeface="Calibri"/>
            </a:endParaRPr>
          </a:p>
          <a:p>
            <a:pPr marL="457200" lvl="0" indent="-336550" algn="l" rtl="0">
              <a:spcBef>
                <a:spcPts val="0"/>
              </a:spcBef>
              <a:spcAft>
                <a:spcPts val="0"/>
              </a:spcAft>
              <a:buClr>
                <a:schemeClr val="dk1"/>
              </a:buClr>
              <a:buSzPts val="1700"/>
              <a:buFont typeface="Calibri"/>
              <a:buChar char="●"/>
            </a:pPr>
            <a:r>
              <a:rPr lang="en-US" sz="1700" dirty="0">
                <a:solidFill>
                  <a:schemeClr val="dk1"/>
                </a:solidFill>
                <a:latin typeface="Calibri"/>
                <a:ea typeface="Calibri"/>
                <a:cs typeface="Calibri"/>
                <a:sym typeface="Calibri"/>
              </a:rPr>
              <a:t>Positive socialization must occur across multiple units of socialization</a:t>
            </a:r>
            <a:endParaRPr sz="1700" dirty="0">
              <a:solidFill>
                <a:schemeClr val="dk1"/>
              </a:solidFill>
              <a:latin typeface="Calibri"/>
              <a:ea typeface="Calibri"/>
              <a:cs typeface="Calibri"/>
              <a:sym typeface="Calibri"/>
            </a:endParaRPr>
          </a:p>
          <a:p>
            <a:pPr marL="914400" lvl="1" indent="-336550" algn="l" rtl="0">
              <a:spcBef>
                <a:spcPts val="0"/>
              </a:spcBef>
              <a:spcAft>
                <a:spcPts val="0"/>
              </a:spcAft>
              <a:buClr>
                <a:schemeClr val="dk1"/>
              </a:buClr>
              <a:buSzPts val="1700"/>
              <a:buFont typeface="Calibri"/>
              <a:buChar char="○"/>
            </a:pPr>
            <a:r>
              <a:rPr lang="en-US" sz="1700" dirty="0">
                <a:solidFill>
                  <a:schemeClr val="dk1"/>
                </a:solidFill>
                <a:latin typeface="Calibri"/>
                <a:ea typeface="Calibri"/>
                <a:cs typeface="Calibri"/>
                <a:sym typeface="Calibri"/>
              </a:rPr>
              <a:t>Belonging, conforming activities, develop social bonds to convention</a:t>
            </a:r>
            <a:endParaRPr sz="1700" dirty="0">
              <a:solidFill>
                <a:schemeClr val="dk1"/>
              </a:solidFill>
              <a:latin typeface="Calibri"/>
              <a:ea typeface="Calibri"/>
              <a:cs typeface="Calibri"/>
              <a:sym typeface="Calibri"/>
            </a:endParaRPr>
          </a:p>
          <a:p>
            <a:pPr marL="457200" lvl="0" indent="-336550" algn="l" rtl="0">
              <a:spcBef>
                <a:spcPts val="0"/>
              </a:spcBef>
              <a:spcAft>
                <a:spcPts val="0"/>
              </a:spcAft>
              <a:buClr>
                <a:schemeClr val="dk1"/>
              </a:buClr>
              <a:buSzPts val="1700"/>
              <a:buFont typeface="Calibri"/>
              <a:buChar char="●"/>
            </a:pPr>
            <a:r>
              <a:rPr lang="en-US" sz="1700" dirty="0">
                <a:solidFill>
                  <a:schemeClr val="dk1"/>
                </a:solidFill>
                <a:latin typeface="Calibri"/>
                <a:ea typeface="Calibri"/>
                <a:cs typeface="Calibri"/>
                <a:sym typeface="Calibri"/>
              </a:rPr>
              <a:t>Expected mediators: Family environment, peer relationships</a:t>
            </a:r>
            <a:endParaRPr sz="1700" dirty="0">
              <a:solidFill>
                <a:schemeClr val="dk1"/>
              </a:solidFill>
              <a:latin typeface="Calibri"/>
              <a:ea typeface="Calibri"/>
              <a:cs typeface="Calibri"/>
              <a:sym typeface="Calibri"/>
            </a:endParaRPr>
          </a:p>
        </p:txBody>
      </p:sp>
      <p:pic>
        <p:nvPicPr>
          <p:cNvPr id="2050" name="Picture 2" descr="C:\Users\krisvick\Desktop\pip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9000" y="287229"/>
            <a:ext cx="578396" cy="56494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risvick\Desktop\needl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4858" y="301032"/>
            <a:ext cx="529273" cy="5161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krisvick\Desktop\aci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0632" y="280617"/>
            <a:ext cx="549938" cy="55701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krisvick\Desktop\pill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666" y="311121"/>
            <a:ext cx="526508" cy="5265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krisvick\Desktop\cocain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9260" y="287698"/>
            <a:ext cx="524283" cy="52428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krisvick\Desktop\shutterstock_139658217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99077" y="306448"/>
            <a:ext cx="560777" cy="526508"/>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00;p14"/>
          <p:cNvSpPr txBox="1"/>
          <p:nvPr/>
        </p:nvSpPr>
        <p:spPr>
          <a:xfrm>
            <a:off x="457200" y="4608576"/>
            <a:ext cx="8177842" cy="295382"/>
          </a:xfrm>
          <a:prstGeom prst="rect">
            <a:avLst/>
          </a:prstGeom>
          <a:noFill/>
          <a:ln>
            <a:noFill/>
          </a:ln>
        </p:spPr>
        <p:txBody>
          <a:bodyPr spcFirstLastPara="1" wrap="square" lIns="91425" tIns="45700" rIns="91425" bIns="45700" anchor="t" anchorCtr="0">
            <a:noAutofit/>
          </a:bodyPr>
          <a:lstStyle/>
          <a:p>
            <a:r>
              <a:rPr lang="en-US" sz="700" baseline="30000" dirty="0" smtClean="0">
                <a:solidFill>
                  <a:schemeClr val="dk1"/>
                </a:solidFill>
                <a:latin typeface="Calibri"/>
                <a:ea typeface="Calibri"/>
                <a:cs typeface="Calibri"/>
                <a:sym typeface="Calibri"/>
              </a:rPr>
              <a:t>1</a:t>
            </a:r>
            <a:r>
              <a:rPr lang="en-US" sz="700" dirty="0"/>
              <a:t>Bandura, A. (1977). </a:t>
            </a:r>
            <a:r>
              <a:rPr lang="en-US" sz="700" i="1" dirty="0"/>
              <a:t>Social learning theory</a:t>
            </a:r>
            <a:r>
              <a:rPr lang="en-US" sz="700" dirty="0"/>
              <a:t> (Prentice-Hall series in social learning theory). Englewood Cliffs, N.J.: Prentice </a:t>
            </a:r>
            <a:r>
              <a:rPr lang="en-US" sz="700" dirty="0" smtClean="0"/>
              <a:t>Hall. </a:t>
            </a:r>
            <a:r>
              <a:rPr lang="en-US" sz="700" baseline="30000" dirty="0" smtClean="0">
                <a:solidFill>
                  <a:schemeClr val="dk1"/>
                </a:solidFill>
                <a:latin typeface="Calibri"/>
                <a:ea typeface="Calibri"/>
                <a:cs typeface="Calibri"/>
                <a:sym typeface="Calibri"/>
              </a:rPr>
              <a:t>2</a:t>
            </a:r>
            <a:r>
              <a:rPr lang="en-US" sz="700" dirty="0" smtClean="0">
                <a:ea typeface="Calibri"/>
              </a:rPr>
              <a:t>Patterson et al., 1989 </a:t>
            </a:r>
            <a:r>
              <a:rPr lang="en-US" sz="700" baseline="30000" dirty="0" smtClean="0">
                <a:solidFill>
                  <a:schemeClr val="dk1"/>
                </a:solidFill>
                <a:latin typeface="Calibri"/>
                <a:ea typeface="Calibri"/>
                <a:sym typeface="Calibri"/>
              </a:rPr>
              <a:t>3</a:t>
            </a:r>
            <a:r>
              <a:rPr lang="en-US" sz="700" dirty="0" smtClean="0">
                <a:ea typeface="Calibri"/>
              </a:rPr>
              <a:t>Catalano, R. &amp; Hawkins, J. (1996). </a:t>
            </a:r>
            <a:r>
              <a:rPr lang="en-US" sz="700" dirty="0"/>
              <a:t>The Social Development Model: A Theory of Antisocial Behavior. In </a:t>
            </a:r>
            <a:r>
              <a:rPr lang="en-US" sz="700" i="1" dirty="0"/>
              <a:t>Delinquency and Crime: Current Theories</a:t>
            </a:r>
            <a:r>
              <a:rPr lang="en-US" sz="700" dirty="0"/>
              <a:t> (pp. 149-197). Cambridge: Cambridge University Press.</a:t>
            </a:r>
            <a:endParaRPr lang="en-US" sz="700" dirty="0">
              <a:ea typeface="Calibri"/>
            </a:endParaRPr>
          </a:p>
          <a:p>
            <a:endParaRPr lang="en-US" sz="700" dirty="0" smtClean="0">
              <a:ea typeface="Calibri"/>
            </a:endParaRPr>
          </a:p>
          <a:p>
            <a:endParaRPr sz="700" baseline="300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17" descr="C:\Users\krisvick\Desktop\shutterstock_1383484115.jpg"/>
          <p:cNvPicPr preferRelativeResize="0"/>
          <p:nvPr/>
        </p:nvPicPr>
        <p:blipFill rotWithShape="1">
          <a:blip r:embed="rId3">
            <a:alphaModFix/>
          </a:blip>
          <a:srcRect l="15816" t="52299" r="58370" b="34263"/>
          <a:stretch/>
        </p:blipFill>
        <p:spPr>
          <a:xfrm>
            <a:off x="0" y="4924424"/>
            <a:ext cx="3276615" cy="219075"/>
          </a:xfrm>
          <a:prstGeom prst="rect">
            <a:avLst/>
          </a:prstGeom>
          <a:noFill/>
          <a:ln>
            <a:noFill/>
          </a:ln>
        </p:spPr>
      </p:pic>
      <p:pic>
        <p:nvPicPr>
          <p:cNvPr id="127" name="Google Shape;127;p17" descr="C:\Users\krisvick\Desktop\shutterstock_1383484115.jpg"/>
          <p:cNvPicPr preferRelativeResize="0"/>
          <p:nvPr/>
        </p:nvPicPr>
        <p:blipFill rotWithShape="1">
          <a:blip r:embed="rId3">
            <a:alphaModFix/>
          </a:blip>
          <a:srcRect t="79587" r="69535" b="8518"/>
          <a:stretch/>
        </p:blipFill>
        <p:spPr>
          <a:xfrm>
            <a:off x="6172200" y="4924423"/>
            <a:ext cx="3014477" cy="219075"/>
          </a:xfrm>
          <a:prstGeom prst="rect">
            <a:avLst/>
          </a:prstGeom>
          <a:noFill/>
          <a:ln>
            <a:noFill/>
          </a:ln>
        </p:spPr>
      </p:pic>
      <p:pic>
        <p:nvPicPr>
          <p:cNvPr id="128" name="Google Shape;128;p17" descr="C:\Users\krisvick\Desktop\shutterstock_1383484115.jpg"/>
          <p:cNvPicPr preferRelativeResize="0"/>
          <p:nvPr/>
        </p:nvPicPr>
        <p:blipFill rotWithShape="1">
          <a:blip r:embed="rId3">
            <a:alphaModFix/>
          </a:blip>
          <a:srcRect l="72673" t="59947" b="30336"/>
          <a:stretch/>
        </p:blipFill>
        <p:spPr>
          <a:xfrm>
            <a:off x="3048000" y="4924425"/>
            <a:ext cx="3124200" cy="219075"/>
          </a:xfrm>
          <a:prstGeom prst="rect">
            <a:avLst/>
          </a:prstGeom>
          <a:noFill/>
          <a:ln>
            <a:noFill/>
          </a:ln>
        </p:spPr>
      </p:pic>
      <p:pic>
        <p:nvPicPr>
          <p:cNvPr id="129" name="Google Shape;129;p17" descr="C:\Users\krisvick\Desktop\Untitled6.png"/>
          <p:cNvPicPr preferRelativeResize="0"/>
          <p:nvPr/>
        </p:nvPicPr>
        <p:blipFill rotWithShape="1">
          <a:blip r:embed="rId4">
            <a:alphaModFix/>
          </a:blip>
          <a:srcRect/>
          <a:stretch/>
        </p:blipFill>
        <p:spPr>
          <a:xfrm>
            <a:off x="0" y="0"/>
            <a:ext cx="4838701" cy="1104900"/>
          </a:xfrm>
          <a:prstGeom prst="rect">
            <a:avLst/>
          </a:prstGeom>
          <a:noFill/>
          <a:ln>
            <a:noFill/>
          </a:ln>
        </p:spPr>
      </p:pic>
      <p:sp>
        <p:nvSpPr>
          <p:cNvPr id="130" name="Google Shape;130;p17"/>
          <p:cNvSpPr txBox="1"/>
          <p:nvPr/>
        </p:nvSpPr>
        <p:spPr>
          <a:xfrm>
            <a:off x="209400" y="149544"/>
            <a:ext cx="4419900" cy="80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CCCCCC"/>
                </a:solidFill>
              </a:rPr>
              <a:t>Mechanisms of Change</a:t>
            </a:r>
            <a:endParaRPr sz="1800" b="1">
              <a:solidFill>
                <a:srgbClr val="CCCCCC"/>
              </a:solidFill>
              <a:latin typeface="Arial"/>
              <a:ea typeface="Arial"/>
              <a:cs typeface="Arial"/>
              <a:sym typeface="Arial"/>
            </a:endParaRPr>
          </a:p>
          <a:p>
            <a:pPr marL="0" marR="0" lvl="0" indent="0" algn="l" rtl="0">
              <a:spcBef>
                <a:spcPts val="0"/>
              </a:spcBef>
              <a:spcAft>
                <a:spcPts val="0"/>
              </a:spcAft>
              <a:buNone/>
            </a:pPr>
            <a:endParaRPr sz="400" b="1">
              <a:solidFill>
                <a:srgbClr val="BFBFBF"/>
              </a:solidFill>
              <a:latin typeface="Arial"/>
              <a:ea typeface="Arial"/>
              <a:cs typeface="Arial"/>
              <a:sym typeface="Arial"/>
            </a:endParaRPr>
          </a:p>
          <a:p>
            <a:pPr marL="0" marR="0" lvl="0" indent="0" algn="l" rtl="0">
              <a:spcBef>
                <a:spcPts val="0"/>
              </a:spcBef>
              <a:spcAft>
                <a:spcPts val="0"/>
              </a:spcAft>
              <a:buNone/>
            </a:pPr>
            <a:r>
              <a:rPr lang="en-US" sz="2400" b="1">
                <a:solidFill>
                  <a:srgbClr val="FFFFFF"/>
                </a:solidFill>
              </a:rPr>
              <a:t>Effective Mechanisms</a:t>
            </a:r>
            <a:endParaRPr sz="2400" b="1">
              <a:solidFill>
                <a:srgbClr val="FFFFFF"/>
              </a:solidFill>
              <a:latin typeface="Arial"/>
              <a:ea typeface="Arial"/>
              <a:cs typeface="Arial"/>
              <a:sym typeface="Arial"/>
            </a:endParaRPr>
          </a:p>
        </p:txBody>
      </p:sp>
      <p:sp>
        <p:nvSpPr>
          <p:cNvPr id="131" name="Google Shape;131;p17"/>
          <p:cNvSpPr txBox="1"/>
          <p:nvPr/>
        </p:nvSpPr>
        <p:spPr>
          <a:xfrm>
            <a:off x="364050" y="1197541"/>
            <a:ext cx="8641200" cy="335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dirty="0">
                <a:solidFill>
                  <a:schemeClr val="dk1"/>
                </a:solidFill>
                <a:latin typeface="Calibri"/>
                <a:ea typeface="Calibri"/>
                <a:cs typeface="Calibri"/>
                <a:sym typeface="Calibri"/>
              </a:rPr>
              <a:t>Literature on Effective Mechanisms</a:t>
            </a:r>
            <a:endParaRPr sz="2200" b="1" dirty="0">
              <a:solidFill>
                <a:schemeClr val="dk1"/>
              </a:solidFill>
              <a:latin typeface="Calibri"/>
              <a:ea typeface="Calibri"/>
              <a:cs typeface="Calibri"/>
              <a:sym typeface="Calibri"/>
            </a:endParaRPr>
          </a:p>
          <a:p>
            <a:pPr marL="0" lvl="0" indent="0" algn="l" rtl="0">
              <a:spcBef>
                <a:spcPts val="600"/>
              </a:spcBef>
              <a:spcAft>
                <a:spcPts val="0"/>
              </a:spcAft>
              <a:buNone/>
            </a:pPr>
            <a:r>
              <a:rPr lang="en-US" b="1" dirty="0">
                <a:solidFill>
                  <a:schemeClr val="dk1"/>
                </a:solidFill>
                <a:latin typeface="Calibri"/>
                <a:ea typeface="Calibri"/>
                <a:cs typeface="Calibri"/>
                <a:sym typeface="Calibri"/>
              </a:rPr>
              <a:t>YOUTH-BASED (SOCIAL LEARNING)</a:t>
            </a:r>
            <a:endParaRPr b="1"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200" i="1" dirty="0" err="1">
                <a:solidFill>
                  <a:schemeClr val="dk1"/>
                </a:solidFill>
                <a:latin typeface="Calibri"/>
                <a:ea typeface="Calibri"/>
                <a:cs typeface="Calibri"/>
                <a:sym typeface="Calibri"/>
              </a:rPr>
              <a:t>Botvin</a:t>
            </a:r>
            <a:r>
              <a:rPr lang="en-US" sz="1200" i="1" dirty="0">
                <a:solidFill>
                  <a:schemeClr val="dk1"/>
                </a:solidFill>
                <a:latin typeface="Calibri"/>
                <a:ea typeface="Calibri"/>
                <a:cs typeface="Calibri"/>
                <a:sym typeface="Calibri"/>
              </a:rPr>
              <a:t>, Schinke, Epstein, Diaz, &amp; </a:t>
            </a:r>
            <a:r>
              <a:rPr lang="en-US" sz="1200" i="1" dirty="0" err="1">
                <a:solidFill>
                  <a:schemeClr val="dk1"/>
                </a:solidFill>
                <a:latin typeface="Calibri"/>
                <a:ea typeface="Calibri"/>
                <a:cs typeface="Calibri"/>
                <a:sym typeface="Calibri"/>
              </a:rPr>
              <a:t>Botvin</a:t>
            </a:r>
            <a:r>
              <a:rPr lang="en-US" sz="1200" i="1" dirty="0">
                <a:solidFill>
                  <a:schemeClr val="dk1"/>
                </a:solidFill>
                <a:latin typeface="Calibri"/>
                <a:ea typeface="Calibri"/>
                <a:cs typeface="Calibri"/>
                <a:sym typeface="Calibri"/>
              </a:rPr>
              <a:t> (</a:t>
            </a:r>
            <a:r>
              <a:rPr lang="en-US" sz="1200" i="1" dirty="0" smtClean="0">
                <a:solidFill>
                  <a:schemeClr val="dk1"/>
                </a:solidFill>
                <a:latin typeface="Calibri"/>
                <a:ea typeface="Calibri"/>
                <a:cs typeface="Calibri"/>
                <a:sym typeface="Calibri"/>
              </a:rPr>
              <a:t>1995)</a:t>
            </a:r>
            <a:r>
              <a:rPr lang="en-US" sz="1200" i="1" baseline="30000" dirty="0" smtClean="0">
                <a:solidFill>
                  <a:schemeClr val="dk1"/>
                </a:solidFill>
                <a:latin typeface="Calibri"/>
                <a:ea typeface="Calibri"/>
                <a:cs typeface="Calibri"/>
                <a:sym typeface="Calibri"/>
              </a:rPr>
              <a:t>1</a:t>
            </a:r>
            <a:endParaRPr sz="1200" i="1" baseline="30000" dirty="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200" dirty="0">
                <a:solidFill>
                  <a:schemeClr val="dk1"/>
                </a:solidFill>
                <a:latin typeface="Calibri"/>
                <a:ea typeface="Calibri"/>
                <a:cs typeface="Calibri"/>
                <a:sym typeface="Calibri"/>
              </a:rPr>
              <a:t>Outcome: Intention and frequency of drinking</a:t>
            </a:r>
            <a:endParaRPr sz="1200" dirty="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200" dirty="0">
                <a:solidFill>
                  <a:schemeClr val="dk1"/>
                </a:solidFill>
                <a:latin typeface="Calibri"/>
                <a:ea typeface="Calibri"/>
                <a:cs typeface="Calibri"/>
                <a:sym typeface="Calibri"/>
              </a:rPr>
              <a:t>Significant mediators: Higher anti-drinking attitudes, refusal assertiveness, risk taking</a:t>
            </a:r>
            <a:endParaRPr sz="1600" dirty="0">
              <a:solidFill>
                <a:schemeClr val="dk1"/>
              </a:solidFill>
              <a:latin typeface="Calibri"/>
              <a:ea typeface="Calibri"/>
              <a:cs typeface="Calibri"/>
              <a:sym typeface="Calibri"/>
            </a:endParaRPr>
          </a:p>
          <a:p>
            <a:pPr marL="0" lvl="0" indent="0" algn="l" rtl="0">
              <a:spcBef>
                <a:spcPts val="800"/>
              </a:spcBef>
              <a:spcAft>
                <a:spcPts val="0"/>
              </a:spcAft>
              <a:buNone/>
            </a:pPr>
            <a:r>
              <a:rPr lang="en-US" b="1" dirty="0">
                <a:solidFill>
                  <a:schemeClr val="dk1"/>
                </a:solidFill>
                <a:latin typeface="Calibri"/>
                <a:ea typeface="Calibri"/>
                <a:cs typeface="Calibri"/>
                <a:sym typeface="Calibri"/>
              </a:rPr>
              <a:t>FAMILY-BASED (SOCIAL LEARNING/SOCIAL DEVELOPMENT)</a:t>
            </a:r>
            <a:endParaRPr b="1"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200" i="1" dirty="0">
                <a:solidFill>
                  <a:schemeClr val="dk1"/>
                </a:solidFill>
                <a:latin typeface="Calibri"/>
                <a:ea typeface="Calibri"/>
                <a:cs typeface="Calibri"/>
                <a:sym typeface="Calibri"/>
              </a:rPr>
              <a:t>Systematic review by </a:t>
            </a:r>
            <a:r>
              <a:rPr lang="en-US" sz="1200" i="1" dirty="0" err="1">
                <a:solidFill>
                  <a:schemeClr val="dk1"/>
                </a:solidFill>
                <a:latin typeface="Calibri"/>
                <a:ea typeface="Calibri"/>
                <a:cs typeface="Calibri"/>
                <a:sym typeface="Calibri"/>
              </a:rPr>
              <a:t>Benedini</a:t>
            </a:r>
            <a:r>
              <a:rPr lang="en-US" sz="1200" i="1" dirty="0">
                <a:solidFill>
                  <a:schemeClr val="dk1"/>
                </a:solidFill>
                <a:latin typeface="Calibri"/>
                <a:ea typeface="Calibri"/>
                <a:cs typeface="Calibri"/>
                <a:sym typeface="Calibri"/>
              </a:rPr>
              <a:t> &amp; Fagan (</a:t>
            </a:r>
            <a:r>
              <a:rPr lang="en-US" sz="1200" i="1" dirty="0" smtClean="0">
                <a:solidFill>
                  <a:schemeClr val="dk1"/>
                </a:solidFill>
                <a:latin typeface="Calibri"/>
                <a:ea typeface="Calibri"/>
                <a:cs typeface="Calibri"/>
                <a:sym typeface="Calibri"/>
              </a:rPr>
              <a:t>2016)</a:t>
            </a:r>
            <a:r>
              <a:rPr lang="en-US" sz="1200" i="1" baseline="30000" dirty="0" smtClean="0">
                <a:solidFill>
                  <a:schemeClr val="dk1"/>
                </a:solidFill>
                <a:latin typeface="Calibri"/>
                <a:ea typeface="Calibri"/>
                <a:cs typeface="Calibri"/>
                <a:sym typeface="Calibri"/>
              </a:rPr>
              <a:t>2</a:t>
            </a:r>
            <a:endParaRPr sz="1200" i="1" baseline="30000" dirty="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200" dirty="0">
                <a:solidFill>
                  <a:schemeClr val="dk1"/>
                </a:solidFill>
                <a:latin typeface="Calibri"/>
                <a:ea typeface="Calibri"/>
                <a:cs typeface="Calibri"/>
                <a:sym typeface="Calibri"/>
              </a:rPr>
              <a:t>Outcome: Youth antisocial behaviors (inclusive of drug/alcohol/delinquency)</a:t>
            </a:r>
            <a:endParaRPr sz="1200" dirty="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200" dirty="0">
                <a:solidFill>
                  <a:schemeClr val="dk1"/>
                </a:solidFill>
                <a:latin typeface="Calibri"/>
                <a:ea typeface="Calibri"/>
                <a:cs typeface="Calibri"/>
                <a:sym typeface="Calibri"/>
              </a:rPr>
              <a:t>Significant mediators (67% of studies): Parent supervision or discipline, parent/child cohesion, communication, and parent attitudes</a:t>
            </a:r>
            <a:endParaRPr sz="1200" dirty="0">
              <a:solidFill>
                <a:schemeClr val="dk1"/>
              </a:solidFill>
              <a:latin typeface="Calibri"/>
              <a:ea typeface="Calibri"/>
              <a:cs typeface="Calibri"/>
              <a:sym typeface="Calibri"/>
            </a:endParaRPr>
          </a:p>
          <a:p>
            <a:pPr marL="457200" lvl="0" indent="-317500" algn="l" rtl="0">
              <a:spcBef>
                <a:spcPts val="400"/>
              </a:spcBef>
              <a:spcAft>
                <a:spcPts val="0"/>
              </a:spcAft>
              <a:buClr>
                <a:schemeClr val="dk1"/>
              </a:buClr>
              <a:buSzPts val="1400"/>
              <a:buFont typeface="Calibri"/>
              <a:buChar char="●"/>
            </a:pPr>
            <a:r>
              <a:rPr lang="en-US" sz="1200" i="1" dirty="0">
                <a:solidFill>
                  <a:schemeClr val="dk1"/>
                </a:solidFill>
                <a:latin typeface="Calibri"/>
                <a:ea typeface="Calibri"/>
                <a:cs typeface="Calibri"/>
                <a:sym typeface="Calibri"/>
              </a:rPr>
              <a:t>Theoretical review by </a:t>
            </a:r>
            <a:r>
              <a:rPr lang="en-US" sz="1200" i="1" dirty="0" err="1">
                <a:solidFill>
                  <a:schemeClr val="dk1"/>
                </a:solidFill>
                <a:latin typeface="Calibri"/>
                <a:ea typeface="Calibri"/>
                <a:cs typeface="Calibri"/>
                <a:sym typeface="Calibri"/>
              </a:rPr>
              <a:t>Bonell</a:t>
            </a:r>
            <a:r>
              <a:rPr lang="en-US" sz="1200" i="1" dirty="0">
                <a:solidFill>
                  <a:schemeClr val="dk1"/>
                </a:solidFill>
                <a:latin typeface="Calibri"/>
                <a:ea typeface="Calibri"/>
                <a:cs typeface="Calibri"/>
                <a:sym typeface="Calibri"/>
              </a:rPr>
              <a:t>, Hinds, Dickson, Thomas et al. (</a:t>
            </a:r>
            <a:r>
              <a:rPr lang="en-US" sz="1200" i="1" dirty="0" smtClean="0">
                <a:solidFill>
                  <a:schemeClr val="dk1"/>
                </a:solidFill>
                <a:latin typeface="Calibri"/>
                <a:ea typeface="Calibri"/>
                <a:cs typeface="Calibri"/>
                <a:sym typeface="Calibri"/>
              </a:rPr>
              <a:t>2016)</a:t>
            </a:r>
            <a:r>
              <a:rPr lang="en-US" sz="1200" i="1" baseline="30000" dirty="0" smtClean="0">
                <a:solidFill>
                  <a:schemeClr val="dk1"/>
                </a:solidFill>
                <a:latin typeface="Calibri"/>
                <a:ea typeface="Calibri"/>
                <a:cs typeface="Calibri"/>
                <a:sym typeface="Calibri"/>
              </a:rPr>
              <a:t>3</a:t>
            </a:r>
            <a:endParaRPr sz="1200" i="1" baseline="30000" dirty="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200" dirty="0">
                <a:solidFill>
                  <a:schemeClr val="dk1"/>
                </a:solidFill>
                <a:latin typeface="Calibri"/>
                <a:ea typeface="Calibri"/>
                <a:cs typeface="Calibri"/>
                <a:sym typeface="Calibri"/>
              </a:rPr>
              <a:t>Outcome: Substance use/violence</a:t>
            </a:r>
            <a:endParaRPr sz="1200" dirty="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200" dirty="0">
                <a:solidFill>
                  <a:schemeClr val="dk1"/>
                </a:solidFill>
                <a:latin typeface="Calibri"/>
                <a:ea typeface="Calibri"/>
                <a:cs typeface="Calibri"/>
                <a:sym typeface="Calibri"/>
              </a:rPr>
              <a:t>Significant mediators: Theoretical synthesis - did not assess strength. Proposed that PYD theory of reduced substance use and violence may operate through modeling, reinforcement, internal self-regulation, and positive assets.</a:t>
            </a:r>
            <a:endParaRPr sz="1200" dirty="0">
              <a:solidFill>
                <a:schemeClr val="dk1"/>
              </a:solidFill>
              <a:latin typeface="Calibri"/>
              <a:ea typeface="Calibri"/>
              <a:cs typeface="Calibri"/>
              <a:sym typeface="Calibri"/>
            </a:endParaRPr>
          </a:p>
        </p:txBody>
      </p:sp>
      <p:pic>
        <p:nvPicPr>
          <p:cNvPr id="3074" name="Picture 2" descr="C:\Users\krisvick\Desktop\ge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5724" y="354937"/>
            <a:ext cx="1179423" cy="1189413"/>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00;p14"/>
          <p:cNvSpPr txBox="1"/>
          <p:nvPr/>
        </p:nvSpPr>
        <p:spPr>
          <a:xfrm>
            <a:off x="129396" y="4396428"/>
            <a:ext cx="8875854" cy="633410"/>
          </a:xfrm>
          <a:prstGeom prst="rect">
            <a:avLst/>
          </a:prstGeom>
          <a:noFill/>
          <a:ln>
            <a:noFill/>
          </a:ln>
        </p:spPr>
        <p:txBody>
          <a:bodyPr spcFirstLastPara="1" wrap="square" lIns="91425" tIns="45700" rIns="91425" bIns="45700" anchor="t" anchorCtr="0">
            <a:noAutofit/>
          </a:bodyPr>
          <a:lstStyle/>
          <a:p>
            <a:r>
              <a:rPr lang="en-US" sz="700" baseline="30000" dirty="0" smtClean="0">
                <a:solidFill>
                  <a:schemeClr val="dk1"/>
                </a:solidFill>
                <a:latin typeface="Calibri"/>
                <a:ea typeface="Calibri"/>
                <a:cs typeface="Calibri"/>
                <a:sym typeface="Calibri"/>
              </a:rPr>
              <a:t>1</a:t>
            </a:r>
            <a:r>
              <a:rPr lang="en-US" sz="700" dirty="0"/>
              <a:t>Botvin, </a:t>
            </a:r>
            <a:r>
              <a:rPr lang="en-US" sz="700" dirty="0" smtClean="0"/>
              <a:t>G., </a:t>
            </a:r>
            <a:r>
              <a:rPr lang="en-US" sz="700" dirty="0"/>
              <a:t>Schinke, </a:t>
            </a:r>
            <a:r>
              <a:rPr lang="en-US" sz="700" dirty="0" smtClean="0"/>
              <a:t>S., </a:t>
            </a:r>
            <a:r>
              <a:rPr lang="en-US" sz="700" dirty="0"/>
              <a:t>Epstein, </a:t>
            </a:r>
            <a:r>
              <a:rPr lang="en-US" sz="700" dirty="0" smtClean="0"/>
              <a:t>J., </a:t>
            </a:r>
            <a:r>
              <a:rPr lang="en-US" sz="700" dirty="0"/>
              <a:t>Diaz, </a:t>
            </a:r>
            <a:r>
              <a:rPr lang="en-US" sz="700" dirty="0" smtClean="0"/>
              <a:t>T., </a:t>
            </a:r>
            <a:r>
              <a:rPr lang="en-US" sz="700" dirty="0" err="1"/>
              <a:t>Botvin</a:t>
            </a:r>
            <a:r>
              <a:rPr lang="en-US" sz="700" dirty="0"/>
              <a:t>, </a:t>
            </a:r>
            <a:r>
              <a:rPr lang="en-US" sz="700" dirty="0" smtClean="0"/>
              <a:t>E., </a:t>
            </a:r>
            <a:r>
              <a:rPr lang="en-US" sz="700" dirty="0"/>
              <a:t>&amp; Cox, </a:t>
            </a:r>
            <a:r>
              <a:rPr lang="en-US" sz="700" dirty="0" smtClean="0"/>
              <a:t>W. </a:t>
            </a:r>
            <a:r>
              <a:rPr lang="en-US" sz="700" dirty="0"/>
              <a:t>(1995). Effectiveness of </a:t>
            </a:r>
            <a:r>
              <a:rPr lang="en-US" sz="700" dirty="0" smtClean="0"/>
              <a:t>culturally </a:t>
            </a:r>
            <a:r>
              <a:rPr lang="en-US" sz="700" dirty="0"/>
              <a:t>f</a:t>
            </a:r>
            <a:r>
              <a:rPr lang="en-US" sz="700" dirty="0" smtClean="0"/>
              <a:t>ocused </a:t>
            </a:r>
            <a:r>
              <a:rPr lang="en-US" sz="700" dirty="0"/>
              <a:t>and </a:t>
            </a:r>
            <a:r>
              <a:rPr lang="en-US" sz="700" dirty="0" smtClean="0"/>
              <a:t>generic </a:t>
            </a:r>
            <a:r>
              <a:rPr lang="en-US" sz="700" dirty="0"/>
              <a:t>s</a:t>
            </a:r>
            <a:r>
              <a:rPr lang="en-US" sz="700" dirty="0" smtClean="0"/>
              <a:t>kills </a:t>
            </a:r>
            <a:r>
              <a:rPr lang="en-US" sz="700" dirty="0"/>
              <a:t>t</a:t>
            </a:r>
            <a:r>
              <a:rPr lang="en-US" sz="700" dirty="0" smtClean="0"/>
              <a:t>raining </a:t>
            </a:r>
            <a:r>
              <a:rPr lang="en-US" sz="700" dirty="0"/>
              <a:t>a</a:t>
            </a:r>
            <a:r>
              <a:rPr lang="en-US" sz="700" dirty="0" smtClean="0"/>
              <a:t>pproaches </a:t>
            </a:r>
            <a:r>
              <a:rPr lang="en-US" sz="700" dirty="0"/>
              <a:t>to </a:t>
            </a:r>
            <a:r>
              <a:rPr lang="en-US" sz="700" dirty="0" smtClean="0"/>
              <a:t>alcohol </a:t>
            </a:r>
            <a:r>
              <a:rPr lang="en-US" sz="700" dirty="0"/>
              <a:t>and </a:t>
            </a:r>
            <a:r>
              <a:rPr lang="en-US" sz="700" dirty="0" smtClean="0"/>
              <a:t>drug </a:t>
            </a:r>
            <a:r>
              <a:rPr lang="en-US" sz="700" dirty="0"/>
              <a:t>a</a:t>
            </a:r>
            <a:r>
              <a:rPr lang="en-US" sz="700" dirty="0" smtClean="0"/>
              <a:t>buse </a:t>
            </a:r>
            <a:r>
              <a:rPr lang="en-US" sz="700" dirty="0"/>
              <a:t>p</a:t>
            </a:r>
            <a:r>
              <a:rPr lang="en-US" sz="700" dirty="0" smtClean="0"/>
              <a:t>revention </a:t>
            </a:r>
            <a:r>
              <a:rPr lang="en-US" sz="700" dirty="0"/>
              <a:t>a</a:t>
            </a:r>
            <a:r>
              <a:rPr lang="en-US" sz="700" dirty="0" smtClean="0"/>
              <a:t>mong </a:t>
            </a:r>
            <a:r>
              <a:rPr lang="en-US" sz="700" dirty="0"/>
              <a:t>m</a:t>
            </a:r>
            <a:r>
              <a:rPr lang="en-US" sz="700" dirty="0" smtClean="0"/>
              <a:t>inority </a:t>
            </a:r>
            <a:r>
              <a:rPr lang="en-US" sz="700" dirty="0"/>
              <a:t>a</a:t>
            </a:r>
            <a:r>
              <a:rPr lang="en-US" sz="700" dirty="0" smtClean="0"/>
              <a:t>dolescents</a:t>
            </a:r>
            <a:r>
              <a:rPr lang="en-US" sz="700" dirty="0"/>
              <a:t>: </a:t>
            </a:r>
            <a:r>
              <a:rPr lang="en-US" sz="700" dirty="0" smtClean="0"/>
              <a:t>Two-year follow-up </a:t>
            </a:r>
            <a:r>
              <a:rPr lang="en-US" sz="700" dirty="0"/>
              <a:t>r</a:t>
            </a:r>
            <a:r>
              <a:rPr lang="en-US" sz="700" dirty="0" smtClean="0"/>
              <a:t>esults</a:t>
            </a:r>
            <a:r>
              <a:rPr lang="en-US" sz="700" dirty="0"/>
              <a:t>. </a:t>
            </a:r>
            <a:r>
              <a:rPr lang="en-US" sz="700" i="1" dirty="0"/>
              <a:t>Psychology of Addictive Behaviors,</a:t>
            </a:r>
            <a:r>
              <a:rPr lang="en-US" sz="700" dirty="0"/>
              <a:t> </a:t>
            </a:r>
            <a:r>
              <a:rPr lang="en-US" sz="700" i="1" dirty="0"/>
              <a:t>9</a:t>
            </a:r>
            <a:r>
              <a:rPr lang="en-US" sz="700" dirty="0"/>
              <a:t>(3), </a:t>
            </a:r>
            <a:r>
              <a:rPr lang="en-US" sz="700" dirty="0" smtClean="0"/>
              <a:t>183-194.</a:t>
            </a:r>
            <a:r>
              <a:rPr lang="en-US" sz="800" dirty="0"/>
              <a:t> </a:t>
            </a:r>
            <a:r>
              <a:rPr lang="en-US" sz="700" baseline="30000" dirty="0" smtClean="0">
                <a:solidFill>
                  <a:schemeClr val="dk1"/>
                </a:solidFill>
                <a:latin typeface="Calibri"/>
                <a:ea typeface="Calibri"/>
                <a:cs typeface="Calibri"/>
                <a:sym typeface="Calibri"/>
              </a:rPr>
              <a:t>2</a:t>
            </a:r>
            <a:r>
              <a:rPr lang="en-US" sz="700" dirty="0" smtClean="0"/>
              <a:t>Fagan</a:t>
            </a:r>
            <a:r>
              <a:rPr lang="en-US" sz="700" dirty="0"/>
              <a:t>, A., &amp; </a:t>
            </a:r>
            <a:r>
              <a:rPr lang="en-US" sz="700" dirty="0" err="1"/>
              <a:t>Benedini</a:t>
            </a:r>
            <a:r>
              <a:rPr lang="en-US" sz="700" dirty="0"/>
              <a:t>, A. (2016). How </a:t>
            </a:r>
            <a:r>
              <a:rPr lang="en-US" sz="700" dirty="0" smtClean="0"/>
              <a:t>do family-focused </a:t>
            </a:r>
            <a:r>
              <a:rPr lang="en-US" sz="700" dirty="0"/>
              <a:t>p</a:t>
            </a:r>
            <a:r>
              <a:rPr lang="en-US" sz="700" dirty="0" smtClean="0"/>
              <a:t>revention </a:t>
            </a:r>
            <a:r>
              <a:rPr lang="en-US" sz="700" dirty="0"/>
              <a:t>p</a:t>
            </a:r>
            <a:r>
              <a:rPr lang="en-US" sz="700" dirty="0" smtClean="0"/>
              <a:t>rograms </a:t>
            </a:r>
            <a:r>
              <a:rPr lang="en-US" sz="700" dirty="0"/>
              <a:t>w</a:t>
            </a:r>
            <a:r>
              <a:rPr lang="en-US" sz="700" dirty="0" smtClean="0"/>
              <a:t>ork</a:t>
            </a:r>
            <a:r>
              <a:rPr lang="en-US" sz="700" dirty="0"/>
              <a:t>? A </a:t>
            </a:r>
            <a:r>
              <a:rPr lang="en-US" sz="700" dirty="0" smtClean="0"/>
              <a:t>review </a:t>
            </a:r>
            <a:r>
              <a:rPr lang="en-US" sz="700" dirty="0"/>
              <a:t>of </a:t>
            </a:r>
            <a:r>
              <a:rPr lang="en-US" sz="700" dirty="0" smtClean="0"/>
              <a:t>mediating </a:t>
            </a:r>
            <a:r>
              <a:rPr lang="en-US" sz="700" dirty="0"/>
              <a:t>m</a:t>
            </a:r>
            <a:r>
              <a:rPr lang="en-US" sz="700" dirty="0" smtClean="0"/>
              <a:t>echanisms </a:t>
            </a:r>
            <a:r>
              <a:rPr lang="en-US" sz="700" dirty="0"/>
              <a:t>a</a:t>
            </a:r>
            <a:r>
              <a:rPr lang="en-US" sz="700" dirty="0" smtClean="0"/>
              <a:t>ssociated </a:t>
            </a:r>
            <a:r>
              <a:rPr lang="en-US" sz="700" dirty="0"/>
              <a:t>with </a:t>
            </a:r>
            <a:r>
              <a:rPr lang="en-US" sz="700" dirty="0" smtClean="0"/>
              <a:t>reductions </a:t>
            </a:r>
            <a:r>
              <a:rPr lang="en-US" sz="700" dirty="0"/>
              <a:t>in </a:t>
            </a:r>
            <a:r>
              <a:rPr lang="en-US" sz="700" dirty="0" smtClean="0"/>
              <a:t>youth </a:t>
            </a:r>
            <a:r>
              <a:rPr lang="en-US" sz="700" dirty="0"/>
              <a:t>a</a:t>
            </a:r>
            <a:r>
              <a:rPr lang="en-US" sz="700" dirty="0" smtClean="0"/>
              <a:t>ntisocial </a:t>
            </a:r>
            <a:r>
              <a:rPr lang="en-US" sz="700" dirty="0"/>
              <a:t>b</a:t>
            </a:r>
            <a:r>
              <a:rPr lang="en-US" sz="700" dirty="0" smtClean="0"/>
              <a:t>ehaviors</a:t>
            </a:r>
            <a:r>
              <a:rPr lang="en-US" sz="700" dirty="0"/>
              <a:t>. </a:t>
            </a:r>
            <a:r>
              <a:rPr lang="en-US" sz="700" i="1" dirty="0"/>
              <a:t>Clinical Child and Family Psychology Review,</a:t>
            </a:r>
            <a:r>
              <a:rPr lang="en-US" sz="700" dirty="0"/>
              <a:t> </a:t>
            </a:r>
            <a:r>
              <a:rPr lang="en-US" sz="700" i="1" dirty="0"/>
              <a:t>19</a:t>
            </a:r>
            <a:r>
              <a:rPr lang="en-US" sz="700" dirty="0"/>
              <a:t>(4), </a:t>
            </a:r>
            <a:r>
              <a:rPr lang="en-US" sz="700" dirty="0" smtClean="0"/>
              <a:t>285-309.</a:t>
            </a:r>
            <a:r>
              <a:rPr lang="en-US" sz="700" dirty="0"/>
              <a:t> </a:t>
            </a:r>
            <a:r>
              <a:rPr lang="en-US" sz="800" baseline="30000" dirty="0" smtClean="0">
                <a:solidFill>
                  <a:schemeClr val="dk1"/>
                </a:solidFill>
                <a:latin typeface="Calibri"/>
                <a:ea typeface="Calibri"/>
                <a:sym typeface="Calibri"/>
              </a:rPr>
              <a:t>3</a:t>
            </a:r>
            <a:r>
              <a:rPr lang="en-US" sz="700" dirty="0" smtClean="0"/>
              <a:t>Bonell, C., Dickson, K., Hinds, K., Melendez-Torres, G., Stansfield, C., Fletcher, A. </a:t>
            </a:r>
            <a:r>
              <a:rPr lang="en-US" sz="700" dirty="0"/>
              <a:t>. . . </a:t>
            </a:r>
            <a:r>
              <a:rPr lang="en-US" sz="700" dirty="0" smtClean="0"/>
              <a:t>Campbell, R. </a:t>
            </a:r>
            <a:r>
              <a:rPr lang="en-US" sz="700" dirty="0"/>
              <a:t>(2016). The effects of Positive Youth Development interventions on substance use, violence and inequalities: Systematic review of theories of change, processes and outcomes. </a:t>
            </a:r>
            <a:r>
              <a:rPr lang="en-US" sz="700" i="1" dirty="0"/>
              <a:t>Public Health Research,</a:t>
            </a:r>
            <a:r>
              <a:rPr lang="en-US" sz="700" dirty="0"/>
              <a:t> </a:t>
            </a:r>
            <a:r>
              <a:rPr lang="en-US" sz="700" i="1" dirty="0"/>
              <a:t>4</a:t>
            </a:r>
            <a:r>
              <a:rPr lang="en-US" sz="700" dirty="0"/>
              <a:t>(5), 1-218</a:t>
            </a:r>
            <a:r>
              <a:rPr lang="en-US" sz="700" dirty="0" smtClean="0"/>
              <a:t>.</a:t>
            </a:r>
            <a:endParaRPr lang="en-US" sz="700" dirty="0" smtClean="0">
              <a:ea typeface="Calibri"/>
            </a:endParaRPr>
          </a:p>
          <a:p>
            <a:endParaRPr sz="800" baseline="300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18" descr="C:\Users\krisvick\Desktop\shutterstock_1383484115.jpg"/>
          <p:cNvPicPr preferRelativeResize="0"/>
          <p:nvPr/>
        </p:nvPicPr>
        <p:blipFill rotWithShape="1">
          <a:blip r:embed="rId3">
            <a:alphaModFix/>
          </a:blip>
          <a:srcRect l="15816" t="52299" r="58370" b="34263"/>
          <a:stretch/>
        </p:blipFill>
        <p:spPr>
          <a:xfrm>
            <a:off x="0" y="4924424"/>
            <a:ext cx="3276615" cy="219075"/>
          </a:xfrm>
          <a:prstGeom prst="rect">
            <a:avLst/>
          </a:prstGeom>
          <a:noFill/>
          <a:ln>
            <a:noFill/>
          </a:ln>
        </p:spPr>
      </p:pic>
      <p:pic>
        <p:nvPicPr>
          <p:cNvPr id="137" name="Google Shape;137;p18" descr="C:\Users\krisvick\Desktop\shutterstock_1383484115.jpg"/>
          <p:cNvPicPr preferRelativeResize="0"/>
          <p:nvPr/>
        </p:nvPicPr>
        <p:blipFill rotWithShape="1">
          <a:blip r:embed="rId3">
            <a:alphaModFix/>
          </a:blip>
          <a:srcRect t="79587" r="69535" b="8518"/>
          <a:stretch/>
        </p:blipFill>
        <p:spPr>
          <a:xfrm>
            <a:off x="6172200" y="4924423"/>
            <a:ext cx="3014477" cy="219075"/>
          </a:xfrm>
          <a:prstGeom prst="rect">
            <a:avLst/>
          </a:prstGeom>
          <a:noFill/>
          <a:ln>
            <a:noFill/>
          </a:ln>
        </p:spPr>
      </p:pic>
      <p:pic>
        <p:nvPicPr>
          <p:cNvPr id="138" name="Google Shape;138;p18" descr="C:\Users\krisvick\Desktop\shutterstock_1383484115.jpg"/>
          <p:cNvPicPr preferRelativeResize="0"/>
          <p:nvPr/>
        </p:nvPicPr>
        <p:blipFill rotWithShape="1">
          <a:blip r:embed="rId3">
            <a:alphaModFix/>
          </a:blip>
          <a:srcRect l="72673" t="59947" b="30336"/>
          <a:stretch/>
        </p:blipFill>
        <p:spPr>
          <a:xfrm>
            <a:off x="3048000" y="4924425"/>
            <a:ext cx="3124200" cy="219075"/>
          </a:xfrm>
          <a:prstGeom prst="rect">
            <a:avLst/>
          </a:prstGeom>
          <a:noFill/>
          <a:ln>
            <a:noFill/>
          </a:ln>
        </p:spPr>
      </p:pic>
      <p:pic>
        <p:nvPicPr>
          <p:cNvPr id="139" name="Google Shape;139;p18" descr="C:\Users\krisvick\Desktop\Untitled6.png"/>
          <p:cNvPicPr preferRelativeResize="0"/>
          <p:nvPr/>
        </p:nvPicPr>
        <p:blipFill rotWithShape="1">
          <a:blip r:embed="rId4">
            <a:alphaModFix/>
          </a:blip>
          <a:srcRect/>
          <a:stretch/>
        </p:blipFill>
        <p:spPr>
          <a:xfrm>
            <a:off x="0" y="0"/>
            <a:ext cx="4838701" cy="1104900"/>
          </a:xfrm>
          <a:prstGeom prst="rect">
            <a:avLst/>
          </a:prstGeom>
          <a:noFill/>
          <a:ln>
            <a:noFill/>
          </a:ln>
        </p:spPr>
      </p:pic>
      <p:sp>
        <p:nvSpPr>
          <p:cNvPr id="140" name="Google Shape;140;p18"/>
          <p:cNvSpPr txBox="1"/>
          <p:nvPr/>
        </p:nvSpPr>
        <p:spPr>
          <a:xfrm>
            <a:off x="209400" y="149544"/>
            <a:ext cx="4419900" cy="80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CCCCCC"/>
                </a:solidFill>
              </a:rPr>
              <a:t>Mechanisms of Change</a:t>
            </a:r>
            <a:endParaRPr sz="1800" b="1">
              <a:solidFill>
                <a:srgbClr val="CCCCCC"/>
              </a:solidFill>
              <a:latin typeface="Arial"/>
              <a:ea typeface="Arial"/>
              <a:cs typeface="Arial"/>
              <a:sym typeface="Arial"/>
            </a:endParaRPr>
          </a:p>
          <a:p>
            <a:pPr marL="0" marR="0" lvl="0" indent="0" algn="l" rtl="0">
              <a:spcBef>
                <a:spcPts val="0"/>
              </a:spcBef>
              <a:spcAft>
                <a:spcPts val="0"/>
              </a:spcAft>
              <a:buNone/>
            </a:pPr>
            <a:endParaRPr sz="400" b="1">
              <a:solidFill>
                <a:srgbClr val="BFBFBF"/>
              </a:solidFill>
              <a:latin typeface="Arial"/>
              <a:ea typeface="Arial"/>
              <a:cs typeface="Arial"/>
              <a:sym typeface="Arial"/>
            </a:endParaRPr>
          </a:p>
          <a:p>
            <a:pPr marL="0" marR="0" lvl="0" indent="0" algn="l" rtl="0">
              <a:spcBef>
                <a:spcPts val="0"/>
              </a:spcBef>
              <a:spcAft>
                <a:spcPts val="0"/>
              </a:spcAft>
              <a:buNone/>
            </a:pPr>
            <a:r>
              <a:rPr lang="en-US" sz="2400" b="1">
                <a:solidFill>
                  <a:srgbClr val="FFFFFF"/>
                </a:solidFill>
              </a:rPr>
              <a:t>Gender Dimensions</a:t>
            </a:r>
            <a:endParaRPr sz="2400" b="1">
              <a:solidFill>
                <a:srgbClr val="FFFFFF"/>
              </a:solidFill>
              <a:latin typeface="Arial"/>
              <a:ea typeface="Arial"/>
              <a:cs typeface="Arial"/>
              <a:sym typeface="Arial"/>
            </a:endParaRPr>
          </a:p>
        </p:txBody>
      </p:sp>
      <p:sp>
        <p:nvSpPr>
          <p:cNvPr id="141" name="Google Shape;141;p18"/>
          <p:cNvSpPr txBox="1"/>
          <p:nvPr/>
        </p:nvSpPr>
        <p:spPr>
          <a:xfrm>
            <a:off x="364050" y="1384693"/>
            <a:ext cx="7796540" cy="335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dirty="0">
                <a:solidFill>
                  <a:schemeClr val="dk1"/>
                </a:solidFill>
                <a:latin typeface="Calibri"/>
                <a:ea typeface="Calibri"/>
                <a:cs typeface="Calibri"/>
                <a:sym typeface="Calibri"/>
              </a:rPr>
              <a:t>Gender Dimensions Affecting Theory Application &amp; Responsivity</a:t>
            </a:r>
            <a:endParaRPr sz="2200" b="1" dirty="0">
              <a:solidFill>
                <a:schemeClr val="dk1"/>
              </a:solidFill>
              <a:latin typeface="Calibri"/>
              <a:ea typeface="Calibri"/>
              <a:cs typeface="Calibri"/>
              <a:sym typeface="Calibri"/>
            </a:endParaRPr>
          </a:p>
          <a:p>
            <a:pPr marL="457200" lvl="0" indent="-317500" algn="l" rtl="0">
              <a:lnSpc>
                <a:spcPct val="70000"/>
              </a:lnSpc>
              <a:spcBef>
                <a:spcPts val="600"/>
              </a:spcBef>
              <a:spcAft>
                <a:spcPts val="0"/>
              </a:spcAft>
              <a:buClr>
                <a:schemeClr val="dk1"/>
              </a:buClr>
              <a:buSzPts val="1400"/>
              <a:buFont typeface="Calibri"/>
              <a:buChar char="●"/>
            </a:pPr>
            <a:r>
              <a:rPr lang="en-US" sz="1600" dirty="0">
                <a:solidFill>
                  <a:schemeClr val="dk1"/>
                </a:solidFill>
                <a:latin typeface="Calibri"/>
                <a:ea typeface="Calibri"/>
                <a:cs typeface="Calibri"/>
                <a:sym typeface="Calibri"/>
              </a:rPr>
              <a:t>Adolescent females (AF) who progress to drug/substance abuse and delinquency are more likely than adolescent males (AM) to have internalizing comorbodity</a:t>
            </a:r>
            <a:r>
              <a:rPr lang="en-US" sz="1600" baseline="30000" dirty="0">
                <a:solidFill>
                  <a:schemeClr val="dk1"/>
                </a:solidFill>
                <a:latin typeface="Calibri"/>
                <a:ea typeface="Calibri"/>
                <a:cs typeface="Calibri"/>
                <a:sym typeface="Calibri"/>
              </a:rPr>
              <a:t>1</a:t>
            </a:r>
            <a:r>
              <a:rPr lang="en-US" sz="1600" dirty="0">
                <a:solidFill>
                  <a:schemeClr val="dk1"/>
                </a:solidFill>
                <a:latin typeface="Calibri"/>
                <a:ea typeface="Calibri"/>
                <a:cs typeface="Calibri"/>
                <a:sym typeface="Calibri"/>
              </a:rPr>
              <a:t> and histories of sexual </a:t>
            </a:r>
            <a:r>
              <a:rPr lang="en-US" sz="1600" dirty="0" smtClean="0">
                <a:solidFill>
                  <a:schemeClr val="dk1"/>
                </a:solidFill>
                <a:latin typeface="Calibri"/>
                <a:ea typeface="Calibri"/>
                <a:cs typeface="Calibri"/>
                <a:sym typeface="Calibri"/>
              </a:rPr>
              <a:t>abuse</a:t>
            </a:r>
            <a:r>
              <a:rPr lang="en-US" sz="1600" baseline="30000" dirty="0" smtClean="0">
                <a:solidFill>
                  <a:schemeClr val="dk1"/>
                </a:solidFill>
                <a:latin typeface="Calibri"/>
                <a:ea typeface="Calibri"/>
                <a:cs typeface="Calibri"/>
                <a:sym typeface="Calibri"/>
              </a:rPr>
              <a:t>2</a:t>
            </a:r>
          </a:p>
          <a:p>
            <a:pPr marL="457200" indent="-317500">
              <a:lnSpc>
                <a:spcPct val="70000"/>
              </a:lnSpc>
              <a:spcBef>
                <a:spcPts val="600"/>
              </a:spcBef>
              <a:spcAft>
                <a:spcPts val="2400"/>
              </a:spcAft>
              <a:buClr>
                <a:schemeClr val="dk1"/>
              </a:buClr>
              <a:buSzPts val="1400"/>
              <a:buFont typeface="Calibri"/>
              <a:buChar char="●"/>
            </a:pPr>
            <a:r>
              <a:rPr lang="en-US" sz="1600" dirty="0">
                <a:solidFill>
                  <a:schemeClr val="dk1"/>
                </a:solidFill>
                <a:latin typeface="Calibri"/>
                <a:ea typeface="Calibri"/>
                <a:cs typeface="Calibri"/>
                <a:sym typeface="Calibri"/>
              </a:rPr>
              <a:t>Youth prevention programs show poorer aggregated effects for AF than </a:t>
            </a:r>
            <a:r>
              <a:rPr lang="en-US" sz="1600" dirty="0" smtClean="0">
                <a:solidFill>
                  <a:schemeClr val="dk1"/>
                </a:solidFill>
                <a:latin typeface="Calibri"/>
                <a:ea typeface="Calibri"/>
                <a:cs typeface="Calibri"/>
                <a:sym typeface="Calibri"/>
              </a:rPr>
              <a:t>AM</a:t>
            </a:r>
            <a:r>
              <a:rPr lang="en-US" sz="1600" baseline="30000" dirty="0" smtClean="0">
                <a:solidFill>
                  <a:schemeClr val="dk1"/>
                </a:solidFill>
                <a:latin typeface="Calibri"/>
                <a:ea typeface="Calibri"/>
                <a:cs typeface="Calibri"/>
                <a:sym typeface="Calibri"/>
              </a:rPr>
              <a:t>3</a:t>
            </a:r>
            <a:endParaRPr lang="en-US" sz="1700" b="1" dirty="0" smtClean="0">
              <a:solidFill>
                <a:schemeClr val="dk1"/>
              </a:solidFill>
              <a:latin typeface="Calibri"/>
              <a:ea typeface="Calibri"/>
              <a:cs typeface="Calibri"/>
              <a:sym typeface="Calibri"/>
            </a:endParaRPr>
          </a:p>
          <a:p>
            <a:pPr marL="0" lvl="0" indent="0" algn="l" rtl="0">
              <a:spcBef>
                <a:spcPts val="0"/>
              </a:spcBef>
              <a:spcAft>
                <a:spcPts val="0"/>
              </a:spcAft>
              <a:buNone/>
            </a:pPr>
            <a:r>
              <a:rPr lang="en-US" sz="1700" b="1" dirty="0" smtClean="0">
                <a:solidFill>
                  <a:schemeClr val="dk1"/>
                </a:solidFill>
                <a:latin typeface="Calibri"/>
                <a:ea typeface="Calibri"/>
                <a:cs typeface="Calibri"/>
                <a:sym typeface="Calibri"/>
              </a:rPr>
              <a:t>FEMINIST THEORY</a:t>
            </a:r>
            <a:r>
              <a:rPr lang="en-US" sz="1700" baseline="30000" dirty="0" smtClean="0">
                <a:solidFill>
                  <a:schemeClr val="dk1"/>
                </a:solidFill>
                <a:latin typeface="Calibri"/>
                <a:ea typeface="Calibri"/>
                <a:cs typeface="Calibri"/>
                <a:sym typeface="Calibri"/>
              </a:rPr>
              <a:t>4,5</a:t>
            </a:r>
            <a:endParaRPr sz="1700" dirty="0">
              <a:solidFill>
                <a:schemeClr val="dk1"/>
              </a:solidFill>
              <a:latin typeface="Calibri"/>
              <a:ea typeface="Calibri"/>
              <a:cs typeface="Calibri"/>
              <a:sym typeface="Calibri"/>
            </a:endParaRPr>
          </a:p>
          <a:p>
            <a:pPr marL="457200" lvl="0" indent="-336550" algn="l" rtl="0">
              <a:lnSpc>
                <a:spcPct val="100000"/>
              </a:lnSpc>
              <a:spcBef>
                <a:spcPts val="0"/>
              </a:spcBef>
              <a:spcAft>
                <a:spcPts val="0"/>
              </a:spcAft>
              <a:buClr>
                <a:schemeClr val="dk1"/>
              </a:buClr>
              <a:buSzPts val="1700"/>
              <a:buFont typeface="Calibri"/>
              <a:buChar char="●"/>
            </a:pPr>
            <a:r>
              <a:rPr lang="en-US" sz="1600" dirty="0">
                <a:solidFill>
                  <a:schemeClr val="dk1"/>
                </a:solidFill>
                <a:latin typeface="Calibri"/>
                <a:ea typeface="Calibri"/>
                <a:cs typeface="Calibri"/>
                <a:sym typeface="Calibri"/>
              </a:rPr>
              <a:t>Substance use and delinquency is attributed to socialized gender roles, structural oppression, vulnerability to abuse from males</a:t>
            </a:r>
            <a:endParaRPr dirty="0">
              <a:solidFill>
                <a:schemeClr val="dk1"/>
              </a:solidFill>
              <a:latin typeface="Calibri"/>
              <a:ea typeface="Calibri"/>
              <a:cs typeface="Calibri"/>
              <a:sym typeface="Calibri"/>
            </a:endParaRPr>
          </a:p>
          <a:p>
            <a:pPr marL="457200" lvl="0" indent="-336550" algn="l" rtl="0">
              <a:lnSpc>
                <a:spcPct val="70000"/>
              </a:lnSpc>
              <a:spcBef>
                <a:spcPts val="1000"/>
              </a:spcBef>
              <a:spcAft>
                <a:spcPts val="0"/>
              </a:spcAft>
              <a:buClr>
                <a:schemeClr val="dk1"/>
              </a:buClr>
              <a:buSzPts val="1700"/>
              <a:buFont typeface="Calibri"/>
              <a:buChar char="●"/>
            </a:pPr>
            <a:r>
              <a:rPr lang="en-US" sz="1600" dirty="0">
                <a:solidFill>
                  <a:schemeClr val="dk1"/>
                </a:solidFill>
                <a:latin typeface="Calibri"/>
                <a:ea typeface="Calibri"/>
                <a:cs typeface="Calibri"/>
                <a:sym typeface="Calibri"/>
              </a:rPr>
              <a:t>Expected mediators: Internalizing coping strategies, awareness of and sense of efficacy to cope with structural bias</a:t>
            </a:r>
            <a:endParaRPr sz="1200" b="1" dirty="0">
              <a:solidFill>
                <a:schemeClr val="dk1"/>
              </a:solidFill>
              <a:latin typeface="Calibri"/>
              <a:ea typeface="Calibri"/>
              <a:cs typeface="Calibri"/>
              <a:sym typeface="Calibri"/>
            </a:endParaRPr>
          </a:p>
        </p:txBody>
      </p:sp>
      <p:pic>
        <p:nvPicPr>
          <p:cNvPr id="1026" name="Picture 2" descr="C:\Users\krisvick\Desktop\shutterstock_13376368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2969" y="89426"/>
            <a:ext cx="1082615" cy="10723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4050" y="4331953"/>
            <a:ext cx="8495277" cy="592470"/>
          </a:xfrm>
          <a:prstGeom prst="rect">
            <a:avLst/>
          </a:prstGeom>
        </p:spPr>
        <p:txBody>
          <a:bodyPr wrap="square">
            <a:spAutoFit/>
          </a:bodyPr>
          <a:lstStyle/>
          <a:p>
            <a:pPr marL="0" indent="0">
              <a:buNone/>
            </a:pPr>
            <a:r>
              <a:rPr lang="en-US" sz="650" baseline="30000" dirty="0"/>
              <a:t>1 </a:t>
            </a:r>
            <a:r>
              <a:rPr lang="en-US" sz="650" dirty="0" err="1"/>
              <a:t>Cauffman</a:t>
            </a:r>
            <a:r>
              <a:rPr lang="en-US" sz="650" dirty="0"/>
              <a:t>, E., </a:t>
            </a:r>
            <a:r>
              <a:rPr lang="en-US" sz="650" dirty="0" err="1"/>
              <a:t>Piquero</a:t>
            </a:r>
            <a:r>
              <a:rPr lang="en-US" sz="650" dirty="0"/>
              <a:t>, A. R., </a:t>
            </a:r>
            <a:r>
              <a:rPr lang="en-US" sz="650" dirty="0" err="1"/>
              <a:t>Broidy</a:t>
            </a:r>
            <a:r>
              <a:rPr lang="en-US" sz="650" dirty="0"/>
              <a:t>, L., </a:t>
            </a:r>
            <a:r>
              <a:rPr lang="en-US" sz="650" dirty="0" err="1"/>
              <a:t>Espelage</a:t>
            </a:r>
            <a:r>
              <a:rPr lang="en-US" sz="650" dirty="0"/>
              <a:t>, D. L., &amp; Mazerolle, P. (2004). Heterogeneity in the association between social-emotional adjustment profiles and deviant behavior among male and female serious juvenile offenders. </a:t>
            </a:r>
            <a:r>
              <a:rPr lang="en-US" sz="650" i="1" dirty="0"/>
              <a:t>International Journal of Offender Therapy and Comparative Criminology, 48</a:t>
            </a:r>
            <a:r>
              <a:rPr lang="en-US" sz="650" dirty="0"/>
              <a:t>(2), 235-252. </a:t>
            </a:r>
            <a:r>
              <a:rPr lang="en-US" sz="650" baseline="30000" dirty="0" smtClean="0"/>
              <a:t>2</a:t>
            </a:r>
            <a:r>
              <a:rPr lang="en-US" sz="650" dirty="0" smtClean="0"/>
              <a:t>Adams</a:t>
            </a:r>
            <a:r>
              <a:rPr lang="en-US" sz="650" dirty="0"/>
              <a:t>, Z. W., </a:t>
            </a:r>
            <a:r>
              <a:rPr lang="en-US" sz="650" dirty="0" err="1"/>
              <a:t>McCart</a:t>
            </a:r>
            <a:r>
              <a:rPr lang="en-US" sz="650" dirty="0"/>
              <a:t>, M. R., </a:t>
            </a:r>
            <a:r>
              <a:rPr lang="en-US" sz="650" dirty="0" err="1"/>
              <a:t>Zajac</a:t>
            </a:r>
            <a:r>
              <a:rPr lang="en-US" sz="650" dirty="0"/>
              <a:t>, K., Danielson, C. K., Sawyer, G. K., Saunders, B. E., &amp; Kilpatrick, D. G. (2013). Psychiatric problems and trauma exposure in non-detained delinquent and non-delinquent adolescents. </a:t>
            </a:r>
            <a:r>
              <a:rPr lang="en-US" sz="650" i="1" dirty="0"/>
              <a:t>Journal of  Clinical Child and Adolescent Psychology, 42</a:t>
            </a:r>
            <a:r>
              <a:rPr lang="en-US" sz="650" dirty="0"/>
              <a:t>(3), 323-331. </a:t>
            </a:r>
            <a:r>
              <a:rPr lang="en-US" sz="650" baseline="30000" dirty="0" smtClean="0"/>
              <a:t>3</a:t>
            </a:r>
            <a:r>
              <a:rPr lang="en-US" sz="650" dirty="0" smtClean="0"/>
              <a:t>Fagan</a:t>
            </a:r>
            <a:r>
              <a:rPr lang="en-US" sz="650" dirty="0"/>
              <a:t>, A</a:t>
            </a:r>
            <a:r>
              <a:rPr lang="en-US" sz="650" dirty="0" smtClean="0"/>
              <a:t>., </a:t>
            </a:r>
            <a:r>
              <a:rPr lang="en-US" sz="650" dirty="0"/>
              <a:t>&amp; Lindsey, A</a:t>
            </a:r>
            <a:r>
              <a:rPr lang="en-US" sz="650" dirty="0" smtClean="0"/>
              <a:t>. (2014</a:t>
            </a:r>
            <a:r>
              <a:rPr lang="en-US" sz="650" dirty="0"/>
              <a:t>). Gender differences in the effectiveness of delinquency prevention programs. </a:t>
            </a:r>
            <a:r>
              <a:rPr lang="en-US" sz="650" i="1" dirty="0"/>
              <a:t>Criminal Justice and Behavior, 41</a:t>
            </a:r>
            <a:r>
              <a:rPr lang="en-US" sz="650" dirty="0"/>
              <a:t>(9), </a:t>
            </a:r>
            <a:r>
              <a:rPr lang="en-US" sz="650" dirty="0" smtClean="0"/>
              <a:t>1057-1078.</a:t>
            </a:r>
            <a:r>
              <a:rPr lang="en-US" sz="650" baseline="30000" dirty="0" smtClean="0"/>
              <a:t>4</a:t>
            </a:r>
            <a:r>
              <a:rPr lang="en-US" sz="650" dirty="0" smtClean="0"/>
              <a:t>Holsinger</a:t>
            </a:r>
            <a:r>
              <a:rPr lang="en-US" sz="650" dirty="0"/>
              <a:t>, K. (2000). Feminist perspectives on female offending: Examining real girls' lives. </a:t>
            </a:r>
            <a:r>
              <a:rPr lang="en-US" sz="650" i="1" dirty="0"/>
              <a:t>Women and Criminal Justice,</a:t>
            </a:r>
            <a:r>
              <a:rPr lang="en-US" sz="650" dirty="0"/>
              <a:t> </a:t>
            </a:r>
            <a:r>
              <a:rPr lang="en-US" sz="650" i="1" dirty="0"/>
              <a:t>12</a:t>
            </a:r>
            <a:r>
              <a:rPr lang="en-US" sz="650" dirty="0"/>
              <a:t>(1), </a:t>
            </a:r>
            <a:r>
              <a:rPr lang="en-US" sz="650" dirty="0" smtClean="0"/>
              <a:t>23-51.</a:t>
            </a:r>
            <a:r>
              <a:rPr lang="en-US" sz="650" dirty="0"/>
              <a:t> </a:t>
            </a:r>
            <a:r>
              <a:rPr lang="en-US" sz="650" baseline="30000" dirty="0" smtClean="0"/>
              <a:t>5</a:t>
            </a:r>
            <a:r>
              <a:rPr lang="en-US" sz="650" dirty="0" smtClean="0"/>
              <a:t>Belknap</a:t>
            </a:r>
            <a:r>
              <a:rPr lang="en-US" sz="650" dirty="0"/>
              <a:t>, J., &amp; </a:t>
            </a:r>
            <a:r>
              <a:rPr lang="en-US" sz="650" dirty="0" err="1"/>
              <a:t>Holsinger</a:t>
            </a:r>
            <a:r>
              <a:rPr lang="en-US" sz="650" dirty="0"/>
              <a:t>, K. (2013). The gendered nature of risk factors for delinquency. In </a:t>
            </a:r>
            <a:r>
              <a:rPr lang="en-US" sz="650" i="1" dirty="0"/>
              <a:t>Girls, Women, and Crime: Selected Readings</a:t>
            </a:r>
            <a:r>
              <a:rPr lang="en-US" sz="650" dirty="0"/>
              <a:t> (pp. 101-118). SAGE Publications</a:t>
            </a:r>
            <a:r>
              <a:rPr lang="en-US" sz="650" dirty="0" smtClean="0"/>
              <a:t>.</a:t>
            </a:r>
            <a:endParaRPr lang="en-US" sz="65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18" descr="C:\Users\krisvick\Desktop\shutterstock_1383484115.jpg"/>
          <p:cNvPicPr preferRelativeResize="0"/>
          <p:nvPr/>
        </p:nvPicPr>
        <p:blipFill rotWithShape="1">
          <a:blip r:embed="rId3">
            <a:alphaModFix/>
          </a:blip>
          <a:srcRect l="15816" t="52299" r="58370" b="34263"/>
          <a:stretch/>
        </p:blipFill>
        <p:spPr>
          <a:xfrm>
            <a:off x="0" y="4924424"/>
            <a:ext cx="3276615" cy="219075"/>
          </a:xfrm>
          <a:prstGeom prst="rect">
            <a:avLst/>
          </a:prstGeom>
          <a:noFill/>
          <a:ln>
            <a:noFill/>
          </a:ln>
        </p:spPr>
      </p:pic>
      <p:pic>
        <p:nvPicPr>
          <p:cNvPr id="137" name="Google Shape;137;p18" descr="C:\Users\krisvick\Desktop\shutterstock_1383484115.jpg"/>
          <p:cNvPicPr preferRelativeResize="0"/>
          <p:nvPr/>
        </p:nvPicPr>
        <p:blipFill rotWithShape="1">
          <a:blip r:embed="rId3">
            <a:alphaModFix/>
          </a:blip>
          <a:srcRect t="79587" r="69535" b="8518"/>
          <a:stretch/>
        </p:blipFill>
        <p:spPr>
          <a:xfrm>
            <a:off x="6172200" y="4924423"/>
            <a:ext cx="3014477" cy="219075"/>
          </a:xfrm>
          <a:prstGeom prst="rect">
            <a:avLst/>
          </a:prstGeom>
          <a:noFill/>
          <a:ln>
            <a:noFill/>
          </a:ln>
        </p:spPr>
      </p:pic>
      <p:pic>
        <p:nvPicPr>
          <p:cNvPr id="138" name="Google Shape;138;p18" descr="C:\Users\krisvick\Desktop\shutterstock_1383484115.jpg"/>
          <p:cNvPicPr preferRelativeResize="0"/>
          <p:nvPr/>
        </p:nvPicPr>
        <p:blipFill rotWithShape="1">
          <a:blip r:embed="rId3">
            <a:alphaModFix/>
          </a:blip>
          <a:srcRect l="72673" t="59947" b="30336"/>
          <a:stretch/>
        </p:blipFill>
        <p:spPr>
          <a:xfrm>
            <a:off x="3048000" y="4924425"/>
            <a:ext cx="3124200" cy="219075"/>
          </a:xfrm>
          <a:prstGeom prst="rect">
            <a:avLst/>
          </a:prstGeom>
          <a:noFill/>
          <a:ln>
            <a:noFill/>
          </a:ln>
        </p:spPr>
      </p:pic>
      <p:pic>
        <p:nvPicPr>
          <p:cNvPr id="139" name="Google Shape;139;p18" descr="C:\Users\krisvick\Desktop\Untitled6.png"/>
          <p:cNvPicPr preferRelativeResize="0"/>
          <p:nvPr/>
        </p:nvPicPr>
        <p:blipFill rotWithShape="1">
          <a:blip r:embed="rId4">
            <a:alphaModFix/>
          </a:blip>
          <a:srcRect/>
          <a:stretch/>
        </p:blipFill>
        <p:spPr>
          <a:xfrm>
            <a:off x="0" y="0"/>
            <a:ext cx="4838701" cy="1104900"/>
          </a:xfrm>
          <a:prstGeom prst="rect">
            <a:avLst/>
          </a:prstGeom>
          <a:noFill/>
          <a:ln>
            <a:noFill/>
          </a:ln>
        </p:spPr>
      </p:pic>
      <p:sp>
        <p:nvSpPr>
          <p:cNvPr id="140" name="Google Shape;140;p18"/>
          <p:cNvSpPr txBox="1"/>
          <p:nvPr/>
        </p:nvSpPr>
        <p:spPr>
          <a:xfrm>
            <a:off x="166270" y="149544"/>
            <a:ext cx="4419900" cy="80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CCCCCC"/>
                </a:solidFill>
              </a:rPr>
              <a:t>Mechanisms of Change</a:t>
            </a:r>
            <a:endParaRPr sz="1800" b="1" dirty="0">
              <a:solidFill>
                <a:srgbClr val="CCCCCC"/>
              </a:solidFill>
              <a:latin typeface="Arial"/>
              <a:ea typeface="Arial"/>
              <a:cs typeface="Arial"/>
              <a:sym typeface="Arial"/>
            </a:endParaRPr>
          </a:p>
          <a:p>
            <a:pPr marL="0" marR="0" lvl="0" indent="0" algn="l" rtl="0">
              <a:spcBef>
                <a:spcPts val="0"/>
              </a:spcBef>
              <a:spcAft>
                <a:spcPts val="0"/>
              </a:spcAft>
              <a:buNone/>
            </a:pPr>
            <a:endParaRPr sz="400" b="1" dirty="0">
              <a:solidFill>
                <a:srgbClr val="BFBFBF"/>
              </a:solidFill>
              <a:latin typeface="Arial"/>
              <a:ea typeface="Arial"/>
              <a:cs typeface="Arial"/>
              <a:sym typeface="Arial"/>
            </a:endParaRPr>
          </a:p>
          <a:p>
            <a:pPr marL="0" marR="0" lvl="0" indent="0" algn="l" rtl="0">
              <a:spcBef>
                <a:spcPts val="0"/>
              </a:spcBef>
              <a:spcAft>
                <a:spcPts val="0"/>
              </a:spcAft>
              <a:buNone/>
            </a:pPr>
            <a:r>
              <a:rPr lang="en-US" sz="2400" b="1" dirty="0" smtClean="0">
                <a:solidFill>
                  <a:srgbClr val="FFFFFF"/>
                </a:solidFill>
              </a:rPr>
              <a:t>Current Study: Hypotheses</a:t>
            </a:r>
            <a:endParaRPr sz="2400" b="1" dirty="0">
              <a:solidFill>
                <a:srgbClr val="FFFFFF"/>
              </a:solidFill>
              <a:latin typeface="Arial"/>
              <a:ea typeface="Arial"/>
              <a:cs typeface="Arial"/>
              <a:sym typeface="Arial"/>
            </a:endParaRPr>
          </a:p>
        </p:txBody>
      </p:sp>
      <p:sp>
        <p:nvSpPr>
          <p:cNvPr id="141" name="Google Shape;141;p18"/>
          <p:cNvSpPr txBox="1"/>
          <p:nvPr/>
        </p:nvSpPr>
        <p:spPr>
          <a:xfrm>
            <a:off x="441684" y="1225614"/>
            <a:ext cx="7805165" cy="335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600"/>
              </a:spcAft>
              <a:buNone/>
            </a:pPr>
            <a:r>
              <a:rPr lang="en-US" sz="2400" b="1" dirty="0" smtClean="0">
                <a:solidFill>
                  <a:schemeClr val="dk1"/>
                </a:solidFill>
                <a:latin typeface="Calibri"/>
                <a:ea typeface="Calibri"/>
                <a:cs typeface="Calibri"/>
                <a:sym typeface="Calibri"/>
              </a:rPr>
              <a:t>Hypotheses</a:t>
            </a:r>
          </a:p>
          <a:p>
            <a:pPr marL="596900" lvl="0" indent="-457200" algn="l" rtl="0">
              <a:lnSpc>
                <a:spcPct val="70000"/>
              </a:lnSpc>
              <a:spcBef>
                <a:spcPts val="600"/>
              </a:spcBef>
              <a:spcAft>
                <a:spcPts val="0"/>
              </a:spcAft>
              <a:buClr>
                <a:schemeClr val="dk1"/>
              </a:buClr>
              <a:buSzPts val="1400"/>
              <a:buFont typeface="+mj-lt"/>
              <a:buAutoNum type="arabicParenR"/>
            </a:pPr>
            <a:r>
              <a:rPr lang="en-US" sz="2200" dirty="0" smtClean="0">
                <a:solidFill>
                  <a:schemeClr val="dk1"/>
                </a:solidFill>
                <a:latin typeface="Calibri"/>
                <a:ea typeface="Calibri"/>
                <a:cs typeface="Calibri"/>
                <a:sym typeface="Calibri"/>
              </a:rPr>
              <a:t>Intervention condition will be associated with decreases in emotional reactivity</a:t>
            </a:r>
          </a:p>
          <a:p>
            <a:pPr marL="596900" lvl="0" indent="-457200" algn="l" rtl="0">
              <a:lnSpc>
                <a:spcPct val="70000"/>
              </a:lnSpc>
              <a:spcBef>
                <a:spcPts val="600"/>
              </a:spcBef>
              <a:spcAft>
                <a:spcPts val="0"/>
              </a:spcAft>
              <a:buClr>
                <a:schemeClr val="dk1"/>
              </a:buClr>
              <a:buSzPts val="1400"/>
              <a:buFont typeface="+mj-lt"/>
              <a:buAutoNum type="arabicParenR"/>
            </a:pPr>
            <a:endParaRPr lang="en-US" sz="2200" dirty="0" smtClean="0">
              <a:solidFill>
                <a:schemeClr val="dk1"/>
              </a:solidFill>
              <a:latin typeface="Calibri"/>
              <a:ea typeface="Calibri"/>
              <a:cs typeface="Calibri"/>
              <a:sym typeface="Calibri"/>
            </a:endParaRPr>
          </a:p>
          <a:p>
            <a:pPr marL="596900" lvl="0" indent="-457200" algn="l" rtl="0">
              <a:lnSpc>
                <a:spcPct val="70000"/>
              </a:lnSpc>
              <a:spcBef>
                <a:spcPts val="600"/>
              </a:spcBef>
              <a:spcAft>
                <a:spcPts val="0"/>
              </a:spcAft>
              <a:buClr>
                <a:schemeClr val="dk1"/>
              </a:buClr>
              <a:buSzPts val="1400"/>
              <a:buFont typeface="+mj-lt"/>
              <a:buAutoNum type="arabicParenR"/>
            </a:pPr>
            <a:r>
              <a:rPr lang="en-US" sz="2200" dirty="0" smtClean="0">
                <a:solidFill>
                  <a:schemeClr val="dk1"/>
                </a:solidFill>
                <a:latin typeface="Calibri"/>
                <a:ea typeface="Calibri"/>
                <a:cs typeface="Calibri"/>
                <a:sym typeface="Calibri"/>
              </a:rPr>
              <a:t>Decreases in emotional reactivity will be associated with decreases in substance use</a:t>
            </a:r>
          </a:p>
          <a:p>
            <a:pPr marL="596900" lvl="0" indent="-457200" algn="l" rtl="0">
              <a:lnSpc>
                <a:spcPct val="70000"/>
              </a:lnSpc>
              <a:spcBef>
                <a:spcPts val="600"/>
              </a:spcBef>
              <a:spcAft>
                <a:spcPts val="0"/>
              </a:spcAft>
              <a:buClr>
                <a:schemeClr val="dk1"/>
              </a:buClr>
              <a:buSzPts val="1400"/>
              <a:buFont typeface="+mj-lt"/>
              <a:buAutoNum type="arabicParenR"/>
            </a:pPr>
            <a:endParaRPr lang="en-US" sz="2200" dirty="0" smtClean="0">
              <a:solidFill>
                <a:schemeClr val="dk1"/>
              </a:solidFill>
              <a:latin typeface="Calibri"/>
              <a:ea typeface="Calibri"/>
              <a:cs typeface="Calibri"/>
              <a:sym typeface="Calibri"/>
            </a:endParaRPr>
          </a:p>
          <a:p>
            <a:pPr marL="596900" lvl="0" indent="-457200" algn="l" rtl="0">
              <a:lnSpc>
                <a:spcPct val="70000"/>
              </a:lnSpc>
              <a:spcBef>
                <a:spcPts val="600"/>
              </a:spcBef>
              <a:spcAft>
                <a:spcPts val="0"/>
              </a:spcAft>
              <a:buClr>
                <a:schemeClr val="dk1"/>
              </a:buClr>
              <a:buSzPts val="1400"/>
              <a:buFont typeface="+mj-lt"/>
              <a:buAutoNum type="arabicParenR"/>
            </a:pPr>
            <a:r>
              <a:rPr lang="en-US" sz="2200" dirty="0" smtClean="0">
                <a:solidFill>
                  <a:schemeClr val="dk1"/>
                </a:solidFill>
                <a:latin typeface="Calibri"/>
                <a:ea typeface="Calibri"/>
                <a:cs typeface="Calibri"/>
                <a:sym typeface="Calibri"/>
              </a:rPr>
              <a:t>Models with emotional reactivity mediators will be significant and models with family conflict mediators will not be significant. </a:t>
            </a:r>
          </a:p>
        </p:txBody>
      </p:sp>
    </p:spTree>
    <p:extLst>
      <p:ext uri="{BB962C8B-B14F-4D97-AF65-F5344CB8AC3E}">
        <p14:creationId xmlns:p14="http://schemas.microsoft.com/office/powerpoint/2010/main" val="283233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18" descr="C:\Users\krisvick\Desktop\shutterstock_1383484115.jpg"/>
          <p:cNvPicPr preferRelativeResize="0"/>
          <p:nvPr/>
        </p:nvPicPr>
        <p:blipFill rotWithShape="1">
          <a:blip r:embed="rId3">
            <a:alphaModFix/>
          </a:blip>
          <a:srcRect l="15816" t="52299" r="58370" b="34263"/>
          <a:stretch/>
        </p:blipFill>
        <p:spPr>
          <a:xfrm>
            <a:off x="0" y="4924424"/>
            <a:ext cx="3276615" cy="219075"/>
          </a:xfrm>
          <a:prstGeom prst="rect">
            <a:avLst/>
          </a:prstGeom>
          <a:noFill/>
          <a:ln>
            <a:noFill/>
          </a:ln>
        </p:spPr>
      </p:pic>
      <p:pic>
        <p:nvPicPr>
          <p:cNvPr id="137" name="Google Shape;137;p18" descr="C:\Users\krisvick\Desktop\shutterstock_1383484115.jpg"/>
          <p:cNvPicPr preferRelativeResize="0"/>
          <p:nvPr/>
        </p:nvPicPr>
        <p:blipFill rotWithShape="1">
          <a:blip r:embed="rId3">
            <a:alphaModFix/>
          </a:blip>
          <a:srcRect t="79587" r="69535" b="8518"/>
          <a:stretch/>
        </p:blipFill>
        <p:spPr>
          <a:xfrm>
            <a:off x="6172200" y="4924423"/>
            <a:ext cx="3014477" cy="219075"/>
          </a:xfrm>
          <a:prstGeom prst="rect">
            <a:avLst/>
          </a:prstGeom>
          <a:noFill/>
          <a:ln>
            <a:noFill/>
          </a:ln>
        </p:spPr>
      </p:pic>
      <p:pic>
        <p:nvPicPr>
          <p:cNvPr id="138" name="Google Shape;138;p18" descr="C:\Users\krisvick\Desktop\shutterstock_1383484115.jpg"/>
          <p:cNvPicPr preferRelativeResize="0"/>
          <p:nvPr/>
        </p:nvPicPr>
        <p:blipFill rotWithShape="1">
          <a:blip r:embed="rId3">
            <a:alphaModFix/>
          </a:blip>
          <a:srcRect l="72673" t="59947" b="30336"/>
          <a:stretch/>
        </p:blipFill>
        <p:spPr>
          <a:xfrm>
            <a:off x="3048000" y="4924425"/>
            <a:ext cx="3124200" cy="219075"/>
          </a:xfrm>
          <a:prstGeom prst="rect">
            <a:avLst/>
          </a:prstGeom>
          <a:noFill/>
          <a:ln>
            <a:noFill/>
          </a:ln>
        </p:spPr>
      </p:pic>
      <p:pic>
        <p:nvPicPr>
          <p:cNvPr id="139" name="Google Shape;139;p18" descr="C:\Users\krisvick\Desktop\Untitled6.png"/>
          <p:cNvPicPr preferRelativeResize="0"/>
          <p:nvPr/>
        </p:nvPicPr>
        <p:blipFill rotWithShape="1">
          <a:blip r:embed="rId4">
            <a:alphaModFix/>
          </a:blip>
          <a:srcRect/>
          <a:stretch/>
        </p:blipFill>
        <p:spPr>
          <a:xfrm>
            <a:off x="0" y="0"/>
            <a:ext cx="4838701" cy="1104900"/>
          </a:xfrm>
          <a:prstGeom prst="rect">
            <a:avLst/>
          </a:prstGeom>
          <a:noFill/>
          <a:ln>
            <a:noFill/>
          </a:ln>
        </p:spPr>
      </p:pic>
      <p:sp>
        <p:nvSpPr>
          <p:cNvPr id="140" name="Google Shape;140;p18"/>
          <p:cNvSpPr txBox="1"/>
          <p:nvPr/>
        </p:nvSpPr>
        <p:spPr>
          <a:xfrm>
            <a:off x="209400" y="149544"/>
            <a:ext cx="4419900" cy="80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CCCCCC"/>
                </a:solidFill>
              </a:rPr>
              <a:t>Mechanisms of Change</a:t>
            </a:r>
            <a:endParaRPr sz="1800" b="1" dirty="0">
              <a:solidFill>
                <a:srgbClr val="CCCCCC"/>
              </a:solidFill>
              <a:latin typeface="Arial"/>
              <a:ea typeface="Arial"/>
              <a:cs typeface="Arial"/>
              <a:sym typeface="Arial"/>
            </a:endParaRPr>
          </a:p>
          <a:p>
            <a:pPr marL="0" marR="0" lvl="0" indent="0" algn="l" rtl="0">
              <a:spcBef>
                <a:spcPts val="0"/>
              </a:spcBef>
              <a:spcAft>
                <a:spcPts val="0"/>
              </a:spcAft>
              <a:buNone/>
            </a:pPr>
            <a:endParaRPr sz="400" b="1" dirty="0">
              <a:solidFill>
                <a:srgbClr val="BFBFBF"/>
              </a:solidFill>
              <a:latin typeface="Arial"/>
              <a:ea typeface="Arial"/>
              <a:cs typeface="Arial"/>
              <a:sym typeface="Arial"/>
            </a:endParaRPr>
          </a:p>
          <a:p>
            <a:pPr marL="0" marR="0" lvl="0" indent="0" algn="l" rtl="0">
              <a:spcBef>
                <a:spcPts val="0"/>
              </a:spcBef>
              <a:spcAft>
                <a:spcPts val="0"/>
              </a:spcAft>
              <a:buNone/>
            </a:pPr>
            <a:r>
              <a:rPr lang="en-US" sz="2400" b="1" dirty="0" smtClean="0">
                <a:solidFill>
                  <a:srgbClr val="FFFFFF"/>
                </a:solidFill>
              </a:rPr>
              <a:t>Study Characteristics</a:t>
            </a:r>
            <a:endParaRPr sz="2400" b="1" dirty="0">
              <a:solidFill>
                <a:srgbClr val="FFFFFF"/>
              </a:solidFill>
              <a:latin typeface="Arial"/>
              <a:ea typeface="Arial"/>
              <a:cs typeface="Arial"/>
              <a:sym typeface="Arial"/>
            </a:endParaRPr>
          </a:p>
        </p:txBody>
      </p:sp>
      <p:sp>
        <p:nvSpPr>
          <p:cNvPr id="141" name="Google Shape;141;p18"/>
          <p:cNvSpPr txBox="1"/>
          <p:nvPr/>
        </p:nvSpPr>
        <p:spPr>
          <a:xfrm>
            <a:off x="364051" y="1173525"/>
            <a:ext cx="8003572" cy="335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smtClean="0">
                <a:solidFill>
                  <a:schemeClr val="dk1"/>
                </a:solidFill>
                <a:latin typeface="Calibri"/>
                <a:ea typeface="Calibri"/>
                <a:cs typeface="Calibri"/>
                <a:sym typeface="Calibri"/>
              </a:rPr>
              <a:t>Study Characteristics</a:t>
            </a:r>
          </a:p>
          <a:p>
            <a:pPr marL="0" lvl="0" indent="0" algn="l" rtl="0">
              <a:spcBef>
                <a:spcPts val="1200"/>
              </a:spcBef>
              <a:spcAft>
                <a:spcPts val="0"/>
              </a:spcAft>
              <a:buNone/>
            </a:pPr>
            <a:r>
              <a:rPr lang="en-US" sz="1800" b="1" dirty="0" smtClean="0">
                <a:solidFill>
                  <a:schemeClr val="dk1"/>
                </a:solidFill>
                <a:latin typeface="Calibri"/>
                <a:ea typeface="Calibri"/>
                <a:cs typeface="Calibri"/>
                <a:sym typeface="Calibri"/>
              </a:rPr>
              <a:t>SITES</a:t>
            </a:r>
            <a:endParaRPr lang="en-US" sz="1700" b="1" dirty="0" smtClean="0">
              <a:solidFill>
                <a:schemeClr val="dk1"/>
              </a:solidFill>
              <a:latin typeface="Calibri"/>
              <a:ea typeface="Calibri"/>
              <a:cs typeface="Calibri"/>
              <a:sym typeface="Calibri"/>
            </a:endParaRPr>
          </a:p>
          <a:p>
            <a:r>
              <a:rPr lang="en-US" sz="1800" dirty="0" smtClean="0">
                <a:solidFill>
                  <a:schemeClr val="dk1"/>
                </a:solidFill>
                <a:latin typeface="Calibri"/>
                <a:ea typeface="Calibri"/>
                <a:cs typeface="Calibri"/>
                <a:sym typeface="Calibri"/>
              </a:rPr>
              <a:t>Five juvenile probation departments in Washington State (spanning urban to rural)</a:t>
            </a:r>
            <a:endParaRPr lang="en-US" sz="1700" b="1" dirty="0" smtClean="0">
              <a:solidFill>
                <a:schemeClr val="dk1"/>
              </a:solidFill>
              <a:latin typeface="Calibri"/>
              <a:ea typeface="Calibri"/>
              <a:cs typeface="Calibri"/>
              <a:sym typeface="Calibri"/>
            </a:endParaRPr>
          </a:p>
          <a:p>
            <a:pPr marL="0" lvl="0" indent="0" algn="l" rtl="0">
              <a:spcBef>
                <a:spcPts val="0"/>
              </a:spcBef>
              <a:spcAft>
                <a:spcPts val="0"/>
              </a:spcAft>
              <a:buNone/>
            </a:pPr>
            <a:endParaRPr lang="en-US" sz="1700" b="1" dirty="0" smtClean="0">
              <a:solidFill>
                <a:schemeClr val="dk1"/>
              </a:solidFill>
              <a:latin typeface="Calibri"/>
              <a:ea typeface="Calibri"/>
              <a:cs typeface="Calibri"/>
              <a:sym typeface="Calibri"/>
            </a:endParaRPr>
          </a:p>
          <a:p>
            <a:pPr lvl="0">
              <a:spcAft>
                <a:spcPts val="600"/>
              </a:spcAft>
            </a:pPr>
            <a:r>
              <a:rPr lang="en-US" sz="1800" b="1" dirty="0" smtClean="0">
                <a:solidFill>
                  <a:schemeClr val="dk1"/>
                </a:solidFill>
                <a:latin typeface="Calibri"/>
                <a:ea typeface="Calibri"/>
                <a:cs typeface="Calibri"/>
                <a:sym typeface="Calibri"/>
              </a:rPr>
              <a:t>DESIGN</a:t>
            </a:r>
            <a:endParaRPr lang="en-US" sz="1800" b="1" dirty="0">
              <a:solidFill>
                <a:schemeClr val="dk1"/>
              </a:solidFill>
              <a:latin typeface="Calibri"/>
              <a:ea typeface="Calibri"/>
              <a:cs typeface="Calibri"/>
              <a:sym typeface="Calibri"/>
            </a:endParaRPr>
          </a:p>
          <a:p>
            <a:pPr marL="596900" lvl="0" indent="-457200">
              <a:lnSpc>
                <a:spcPct val="70000"/>
              </a:lnSpc>
              <a:spcBef>
                <a:spcPts val="600"/>
              </a:spcBef>
              <a:spcAft>
                <a:spcPts val="1200"/>
              </a:spcAft>
              <a:buClr>
                <a:schemeClr val="dk1"/>
              </a:buClr>
              <a:buSzPct val="142000"/>
              <a:buFont typeface="Arial" panose="020B0604020202020204" pitchFamily="34" charset="0"/>
              <a:buChar char="•"/>
            </a:pPr>
            <a:r>
              <a:rPr lang="en-US" sz="1800" dirty="0">
                <a:solidFill>
                  <a:schemeClr val="dk1"/>
                </a:solidFill>
                <a:latin typeface="Calibri"/>
                <a:ea typeface="Calibri"/>
                <a:cs typeface="Calibri"/>
                <a:sym typeface="Calibri"/>
              </a:rPr>
              <a:t>Quasi-experimental (time block assignment</a:t>
            </a:r>
            <a:r>
              <a:rPr lang="en-US" sz="1800" dirty="0" smtClean="0">
                <a:solidFill>
                  <a:schemeClr val="dk1"/>
                </a:solidFill>
                <a:latin typeface="Calibri"/>
                <a:ea typeface="Calibri"/>
                <a:cs typeface="Calibri"/>
                <a:sym typeface="Calibri"/>
              </a:rPr>
              <a:t>)</a:t>
            </a:r>
          </a:p>
          <a:p>
            <a:pPr marL="596900" lvl="0" indent="-457200">
              <a:lnSpc>
                <a:spcPct val="70000"/>
              </a:lnSpc>
              <a:spcBef>
                <a:spcPts val="600"/>
              </a:spcBef>
              <a:spcAft>
                <a:spcPts val="1200"/>
              </a:spcAft>
              <a:buClr>
                <a:schemeClr val="dk1"/>
              </a:buClr>
              <a:buSzPct val="142000"/>
              <a:buFont typeface="Arial" panose="020B0604020202020204" pitchFamily="34" charset="0"/>
              <a:buChar char="•"/>
            </a:pPr>
            <a:r>
              <a:rPr lang="en-US" sz="1800" dirty="0">
                <a:solidFill>
                  <a:schemeClr val="dk1"/>
                </a:solidFill>
                <a:latin typeface="Calibri"/>
                <a:ea typeface="Calibri"/>
                <a:cs typeface="Calibri"/>
                <a:sym typeface="Calibri"/>
              </a:rPr>
              <a:t>Program was offered </a:t>
            </a:r>
            <a:r>
              <a:rPr lang="en-US" sz="1800" dirty="0" smtClean="0">
                <a:solidFill>
                  <a:schemeClr val="dk1"/>
                </a:solidFill>
                <a:latin typeface="Calibri"/>
                <a:ea typeface="Calibri"/>
                <a:cs typeface="Calibri"/>
                <a:sym typeface="Calibri"/>
              </a:rPr>
              <a:t>1-2 times </a:t>
            </a:r>
            <a:r>
              <a:rPr lang="en-US" sz="1800" dirty="0">
                <a:solidFill>
                  <a:schemeClr val="dk1"/>
                </a:solidFill>
                <a:latin typeface="Calibri"/>
                <a:ea typeface="Calibri"/>
                <a:cs typeface="Calibri"/>
                <a:sym typeface="Calibri"/>
              </a:rPr>
              <a:t>a year at each site and girls who met eligibility in that timeframe were referred to </a:t>
            </a:r>
            <a:r>
              <a:rPr lang="en-US" sz="1800" dirty="0" smtClean="0">
                <a:solidFill>
                  <a:schemeClr val="dk1"/>
                </a:solidFill>
                <a:latin typeface="Calibri"/>
                <a:ea typeface="Calibri"/>
                <a:cs typeface="Calibri"/>
                <a:sym typeface="Calibri"/>
              </a:rPr>
              <a:t>intervention; </a:t>
            </a:r>
            <a:r>
              <a:rPr lang="en-US" sz="1800" dirty="0">
                <a:solidFill>
                  <a:schemeClr val="dk1"/>
                </a:solidFill>
                <a:latin typeface="Calibri"/>
                <a:ea typeface="Calibri"/>
                <a:cs typeface="Calibri"/>
                <a:sym typeface="Calibri"/>
              </a:rPr>
              <a:t>those who met eligibility outside of that time frame were referred to treatment as usual</a:t>
            </a:r>
          </a:p>
          <a:p>
            <a:pPr marL="596900" lvl="0" indent="-457200">
              <a:lnSpc>
                <a:spcPct val="70000"/>
              </a:lnSpc>
              <a:spcBef>
                <a:spcPts val="600"/>
              </a:spcBef>
              <a:buClr>
                <a:schemeClr val="dk1"/>
              </a:buClr>
              <a:buSzPct val="142000"/>
              <a:buFont typeface="Arial" panose="020B0604020202020204" pitchFamily="34" charset="0"/>
              <a:buChar char="•"/>
            </a:pPr>
            <a:r>
              <a:rPr lang="en-US" sz="1800" dirty="0">
                <a:solidFill>
                  <a:schemeClr val="dk1"/>
                </a:solidFill>
                <a:latin typeface="Calibri"/>
                <a:ea typeface="Calibri"/>
                <a:cs typeface="Calibri"/>
                <a:sym typeface="Calibri"/>
              </a:rPr>
              <a:t>Baseline, 3 mo., 6 mo. waves measuring family climate, coping style (DERS), substance use, </a:t>
            </a:r>
            <a:r>
              <a:rPr lang="en-US" sz="1800" dirty="0" smtClean="0">
                <a:solidFill>
                  <a:schemeClr val="dk1"/>
                </a:solidFill>
                <a:latin typeface="Calibri"/>
                <a:ea typeface="Calibri"/>
                <a:cs typeface="Calibri"/>
                <a:sym typeface="Calibri"/>
              </a:rPr>
              <a:t>risk-taking</a:t>
            </a:r>
            <a:endParaRPr lang="en-US" sz="1800" dirty="0">
              <a:solidFill>
                <a:schemeClr val="dk1"/>
              </a:solidFill>
              <a:latin typeface="Calibri"/>
              <a:ea typeface="Calibri"/>
              <a:cs typeface="Calibri"/>
              <a:sym typeface="Calibri"/>
            </a:endParaRPr>
          </a:p>
        </p:txBody>
      </p:sp>
      <p:pic>
        <p:nvPicPr>
          <p:cNvPr id="4098" name="Picture 2" descr="C:\Users\krisvick\Desktop\shutterstock_17931980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2343" y="549594"/>
            <a:ext cx="1799506" cy="106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139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TotalTime>
  <Words>2559</Words>
  <Application>Microsoft Office PowerPoint</Application>
  <PresentationFormat>On-screen Show (16:9)</PresentationFormat>
  <Paragraphs>313</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Wingdings</vt:lpstr>
      <vt:lpstr>Times New Roman</vt:lpstr>
      <vt:lpstr>Gill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 Kristin E</dc:creator>
  <cp:lastModifiedBy>Vick, Kristin E</cp:lastModifiedBy>
  <cp:revision>35</cp:revision>
  <dcterms:modified xsi:type="dcterms:W3CDTF">2019-06-05T16:44:52Z</dcterms:modified>
</cp:coreProperties>
</file>